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422" r:id="rId3"/>
    <p:sldId id="417" r:id="rId4"/>
    <p:sldId id="290" r:id="rId5"/>
    <p:sldId id="262" r:id="rId6"/>
    <p:sldId id="423" r:id="rId7"/>
    <p:sldId id="2145706700" r:id="rId8"/>
    <p:sldId id="433" r:id="rId9"/>
    <p:sldId id="2145706697" r:id="rId10"/>
    <p:sldId id="2145706698" r:id="rId11"/>
    <p:sldId id="299" r:id="rId12"/>
    <p:sldId id="261" r:id="rId13"/>
    <p:sldId id="2145706699" r:id="rId14"/>
    <p:sldId id="282" r:id="rId15"/>
    <p:sldId id="311" r:id="rId16"/>
    <p:sldId id="426" r:id="rId17"/>
    <p:sldId id="420" r:id="rId18"/>
    <p:sldId id="427" r:id="rId19"/>
    <p:sldId id="305" r:id="rId20"/>
    <p:sldId id="2145706695"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 initials="K" lastIdx="1" clrIdx="0">
    <p:extLst>
      <p:ext uri="{19B8F6BF-5375-455C-9EA6-DF929625EA0E}">
        <p15:presenceInfo xmlns:p15="http://schemas.microsoft.com/office/powerpoint/2012/main" xmlns="" userId="K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3ADFD"/>
    <a:srgbClr val="D1F3FF"/>
    <a:srgbClr val="9FD8FB"/>
    <a:srgbClr val="D2EAF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10" d="100"/>
          <a:sy n="110" d="100"/>
        </p:scale>
        <p:origin x="-55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D71FF-B307-4F83-9632-74D223CF8E5E}" type="datetimeFigureOut">
              <a:rPr lang="ru-RU" smtClean="0"/>
              <a:pPr/>
              <a:t>31.03.2025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10265-A8A8-4425-8C48-82A8ADFAD871}" type="slidenum">
              <a:rPr lang="ru-RU" smtClean="0"/>
              <a:pPr/>
              <a:t>‹#›</a:t>
            </a:fld>
            <a:endParaRPr lang="ru-RU"/>
          </a:p>
        </p:txBody>
      </p:sp>
    </p:spTree>
    <p:extLst>
      <p:ext uri="{BB962C8B-B14F-4D97-AF65-F5344CB8AC3E}">
        <p14:creationId xmlns:p14="http://schemas.microsoft.com/office/powerpoint/2010/main" xmlns="" val="331079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eti.mail.ru/article/17-veskih-prichin-otkazatsya-ot-kureniya-vo-vremy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daboutme.ru/zdorove/spravochnik/slovar-medicinskih-terminov/karie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medaboutme.ru/zdorove/spravochnik/slovar-medicinskih-terminov/oteki/" TargetMode="External"/><Relationship Id="rId5" Type="http://schemas.openxmlformats.org/officeDocument/2006/relationships/hyperlink" Target="https://medaboutme.ru/zdorove/spravochnik/bolezni/krasnukha/" TargetMode="External"/><Relationship Id="rId4" Type="http://schemas.openxmlformats.org/officeDocument/2006/relationships/hyperlink" Target="https://medaboutme.ru/zdorove/spravochnik/bolezni/grip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Здоровье матери и ребенка - это основа будущего поколения, именно поэтому тема семьи, материнства и детства является  основополагающей и фундаментальной. </a:t>
            </a:r>
          </a:p>
        </p:txBody>
      </p:sp>
      <p:sp>
        <p:nvSpPr>
          <p:cNvPr id="4" name="Номер слайда 3"/>
          <p:cNvSpPr>
            <a:spLocks noGrp="1"/>
          </p:cNvSpPr>
          <p:nvPr>
            <p:ph type="sldNum" sz="quarter" idx="5"/>
          </p:nvPr>
        </p:nvSpPr>
        <p:spPr/>
        <p:txBody>
          <a:bodyPr/>
          <a:lstStyle/>
          <a:p>
            <a:fld id="{3BA10265-A8A8-4425-8C48-82A8ADFAD871}" type="slidenum">
              <a:rPr lang="ru-RU" smtClean="0"/>
              <a:pPr/>
              <a:t>1</a:t>
            </a:fld>
            <a:endParaRPr lang="ru-RU"/>
          </a:p>
        </p:txBody>
      </p:sp>
    </p:spTree>
    <p:extLst>
      <p:ext uri="{BB962C8B-B14F-4D97-AF65-F5344CB8AC3E}">
        <p14:creationId xmlns:p14="http://schemas.microsoft.com/office/powerpoint/2010/main" xmlns="" val="345154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defRPr/>
            </a:pPr>
            <a:r>
              <a:rPr lang="ru-RU" sz="1200" b="0" i="0" kern="1200" dirty="0">
                <a:solidFill>
                  <a:schemeClr val="tx1"/>
                </a:solidFill>
                <a:effectLst/>
                <a:latin typeface="+mn-lt"/>
                <a:ea typeface="+mn-ea"/>
                <a:cs typeface="+mn-cs"/>
              </a:rPr>
              <a:t>Первые 1000 дней жизни оказывают колоссальное влияние на будущее ребенка. У нас есть всего один шанс, чтобы сделать все правильно.</a:t>
            </a:r>
          </a:p>
          <a:p>
            <a:pPr algn="just">
              <a:defRPr/>
            </a:pPr>
            <a:r>
              <a:rPr lang="ru-RU" sz="1200" b="1" i="0" kern="1200" dirty="0">
                <a:solidFill>
                  <a:schemeClr val="tx1"/>
                </a:solidFill>
                <a:effectLst/>
                <a:latin typeface="+mn-lt"/>
                <a:ea typeface="+mn-ea"/>
                <a:cs typeface="+mn-cs"/>
              </a:rPr>
              <a:t>1000</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дней</a:t>
            </a:r>
            <a:r>
              <a:rPr lang="ru-RU" sz="1200" b="0" i="0" kern="1200" dirty="0">
                <a:solidFill>
                  <a:schemeClr val="tx1"/>
                </a:solidFill>
                <a:effectLst/>
                <a:latin typeface="+mn-lt"/>
                <a:ea typeface="+mn-ea"/>
                <a:cs typeface="+mn-cs"/>
              </a:rPr>
              <a:t> мы отсчитываем от момента зачатия </a:t>
            </a:r>
            <a:r>
              <a:rPr lang="ru-RU" sz="1200" b="1" i="0" kern="1200" dirty="0">
                <a:solidFill>
                  <a:schemeClr val="tx1"/>
                </a:solidFill>
                <a:effectLst/>
                <a:latin typeface="+mn-lt"/>
                <a:ea typeface="+mn-ea"/>
                <a:cs typeface="+mn-cs"/>
              </a:rPr>
              <a:t>ребенка</a:t>
            </a:r>
            <a:r>
              <a:rPr lang="ru-RU" sz="1200" b="0" i="0" kern="1200" dirty="0">
                <a:solidFill>
                  <a:schemeClr val="tx1"/>
                </a:solidFill>
                <a:effectLst/>
                <a:latin typeface="+mn-lt"/>
                <a:ea typeface="+mn-ea"/>
                <a:cs typeface="+mn-cs"/>
              </a:rPr>
              <a:t> – это 270 </a:t>
            </a:r>
            <a:r>
              <a:rPr lang="ru-RU" sz="1200" b="1" i="0" kern="1200" dirty="0">
                <a:solidFill>
                  <a:schemeClr val="tx1"/>
                </a:solidFill>
                <a:effectLst/>
                <a:latin typeface="+mn-lt"/>
                <a:ea typeface="+mn-ea"/>
                <a:cs typeface="+mn-cs"/>
              </a:rPr>
              <a:t>дней</a:t>
            </a:r>
            <a:r>
              <a:rPr lang="ru-RU" sz="1200" b="0" i="0" kern="1200" dirty="0">
                <a:solidFill>
                  <a:schemeClr val="tx1"/>
                </a:solidFill>
                <a:effectLst/>
                <a:latin typeface="+mn-lt"/>
                <a:ea typeface="+mn-ea"/>
                <a:cs typeface="+mn-cs"/>
              </a:rPr>
              <a:t> беременности плюс еще 2 раза по 365, тут четко математика сходится, это еще 2 года </a:t>
            </a:r>
            <a:r>
              <a:rPr lang="ru-RU" sz="1200" b="1" i="0" kern="1200" dirty="0">
                <a:solidFill>
                  <a:schemeClr val="tx1"/>
                </a:solidFill>
                <a:effectLst/>
                <a:latin typeface="+mn-lt"/>
                <a:ea typeface="+mn-ea"/>
                <a:cs typeface="+mn-cs"/>
              </a:rPr>
              <a:t>жизни</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ребенка</a:t>
            </a:r>
            <a:r>
              <a:rPr lang="ru-RU" sz="1200" b="0" i="0" kern="1200" dirty="0">
                <a:solidFill>
                  <a:schemeClr val="tx1"/>
                </a:solidFill>
                <a:effectLst/>
                <a:latin typeface="+mn-lt"/>
                <a:ea typeface="+mn-ea"/>
                <a:cs typeface="+mn-cs"/>
              </a:rPr>
              <a:t>. Стало ясно на основании научных исследований, что именно в этот момент закладывается фундамент здоровья </a:t>
            </a:r>
            <a:r>
              <a:rPr lang="ru-RU" sz="1200" b="1" i="0" kern="1200" dirty="0">
                <a:solidFill>
                  <a:schemeClr val="tx1"/>
                </a:solidFill>
                <a:effectLst/>
                <a:latin typeface="+mn-lt"/>
                <a:ea typeface="+mn-ea"/>
                <a:cs typeface="+mn-cs"/>
              </a:rPr>
              <a:t>ребенка</a:t>
            </a:r>
            <a:r>
              <a:rPr lang="ru-RU" sz="1200" b="0" i="0" kern="1200" dirty="0">
                <a:solidFill>
                  <a:schemeClr val="tx1"/>
                </a:solidFill>
                <a:effectLst/>
                <a:latin typeface="+mn-lt"/>
                <a:ea typeface="+mn-ea"/>
                <a:cs typeface="+mn-cs"/>
              </a:rPr>
              <a:t>.</a:t>
            </a:r>
          </a:p>
          <a:p>
            <a:pPr algn="just">
              <a:defRPr/>
            </a:pPr>
            <a:r>
              <a:rPr lang="ru-RU" sz="1200" b="0" i="0" kern="1200" dirty="0">
                <a:solidFill>
                  <a:schemeClr val="tx1"/>
                </a:solidFill>
                <a:effectLst/>
                <a:latin typeface="+mn-lt"/>
                <a:ea typeface="+mn-ea"/>
                <a:cs typeface="+mn-cs"/>
              </a:rPr>
              <a:t> Эти 1000 дней жизни являются отправной точкой для полноценного и здорового развития сначала ребенка, а затем взрослого человека. Поэтому так важно организовать правильное питание с младенчества для доношенных, а особенно для недоношенных и имеющих особенности развития детей.</a:t>
            </a:r>
            <a:endParaRPr lang="ru-RU" dirty="0"/>
          </a:p>
          <a:p>
            <a:pPr algn="just">
              <a:defRPr/>
            </a:pPr>
            <a:r>
              <a:rPr lang="ru-RU" dirty="0"/>
              <a:t>Нарушен6ие питания в 30-50% случаев является причиной различных заболеваний. Здоровое питание может предотвратить 80% случаев инфаркта миокарда, инсультов и сахарного диабета.</a:t>
            </a:r>
          </a:p>
        </p:txBody>
      </p:sp>
      <p:sp>
        <p:nvSpPr>
          <p:cNvPr id="4" name="Номер слайда 3"/>
          <p:cNvSpPr>
            <a:spLocks noGrp="1"/>
          </p:cNvSpPr>
          <p:nvPr>
            <p:ph type="sldNum" sz="quarter" idx="5"/>
          </p:nvPr>
        </p:nvSpPr>
        <p:spPr/>
        <p:txBody>
          <a:bodyPr/>
          <a:lstStyle/>
          <a:p>
            <a:fld id="{8C9BB26F-BE9B-476E-BE68-D0FB5C0A5C86}" type="slidenum">
              <a:rPr lang="ru-RU" smtClean="0"/>
              <a:pPr/>
              <a:t>10</a:t>
            </a:fld>
            <a:endParaRPr lang="ru-RU"/>
          </a:p>
        </p:txBody>
      </p:sp>
    </p:spTree>
    <p:extLst>
      <p:ext uri="{BB962C8B-B14F-4D97-AF65-F5344CB8AC3E}">
        <p14:creationId xmlns:p14="http://schemas.microsoft.com/office/powerpoint/2010/main" xmlns="" val="369044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lnSpc>
                <a:spcPct val="107000"/>
              </a:lnSpc>
              <a:buSzPts val="1000"/>
              <a:buFont typeface="Wingdings" panose="05000000000000000000" pitchFamily="2" charset="2"/>
              <a:buNone/>
              <a:tabLst>
                <a:tab pos="457200" algn="l"/>
              </a:tabLst>
            </a:pPr>
            <a:r>
              <a:rPr lang="ru-RU" sz="1200" i="1" kern="1200" dirty="0">
                <a:solidFill>
                  <a:schemeClr val="tx1"/>
                </a:solidFill>
                <a:effectLst/>
                <a:latin typeface="+mn-lt"/>
                <a:ea typeface="+mn-ea"/>
                <a:cs typeface="+mn-cs"/>
              </a:rPr>
              <a:t>Главное условие рождения полноценного ребенка — здоровье родителей перед зачатием, во время него, а женщины — и при вынашивании плода. </a:t>
            </a:r>
            <a:r>
              <a:rPr lang="ru-RU" sz="1200" kern="1200" dirty="0">
                <a:solidFill>
                  <a:schemeClr val="tx1"/>
                </a:solidFill>
                <a:effectLst/>
                <a:latin typeface="+mn-lt"/>
                <a:ea typeface="+mn-ea"/>
                <a:cs typeface="+mn-cs"/>
              </a:rPr>
              <a:t>Следует знать, что любые болезни родителей и, прежде всего, матери, оказывают влияние на внутриутробное развитие ребенка. От состояния репродуктивного здоровья женщины зависит ее способность воспроизвести здоровое потомство как в качественном, так и в количественном отношении.  </a:t>
            </a:r>
          </a:p>
          <a:p>
            <a:pPr fontAlgn="base"/>
            <a:r>
              <a:rPr lang="ru-RU" sz="1200" kern="1200" dirty="0">
                <a:solidFill>
                  <a:schemeClr val="tx1"/>
                </a:solidFill>
                <a:effectLst/>
                <a:latin typeface="+mn-lt"/>
                <a:ea typeface="+mn-ea"/>
                <a:cs typeface="+mn-cs"/>
              </a:rPr>
              <a:t>Численность женщин, находящихся в репродуктивном возрасте сокращается, в том числе приводит к сокращению рождаемости.</a:t>
            </a:r>
          </a:p>
          <a:p>
            <a:pPr fontAlgn="base"/>
            <a:r>
              <a:rPr lang="ru-RU" sz="1200" kern="1200" dirty="0">
                <a:solidFill>
                  <a:schemeClr val="tx1"/>
                </a:solidFill>
                <a:effectLst/>
                <a:latin typeface="+mn-lt"/>
                <a:ea typeface="+mn-ea"/>
                <a:cs typeface="+mn-cs"/>
              </a:rPr>
              <a:t>Средний возраст рождения первых детей у женщин сдвинулся к 30 годам.</a:t>
            </a:r>
          </a:p>
          <a:p>
            <a:pPr lvl="0">
              <a:lnSpc>
                <a:spcPct val="107000"/>
              </a:lnSpc>
              <a:buSzPts val="1000"/>
              <a:buFont typeface="Wingdings" panose="05000000000000000000" pitchFamily="2" charset="2"/>
              <a:buNone/>
              <a:tabLst>
                <a:tab pos="457200" algn="l"/>
              </a:tabLst>
            </a:pPr>
            <a:r>
              <a:rPr lang="ru-RU" dirty="0"/>
              <a:t>По некоторым данным, число абсолютно здоровых женщин в России не превышает 6 %. что связано с ростом гинекологических заболеваний, включая инфекции, передающиеся половым путем (ИППП). В настоящее время сохраняется высокий уровень гинекологической заболеваемости. Особую опасность для репродуктивной функции женщины представляют заболевания, передающиеся половым путем. Они приводят к патологии беременности, самопроизвольным выкидышам, росту числа недоношенных и маловесных младенцев и детей с врожденными пороками</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11</a:t>
            </a:fld>
            <a:endParaRPr lang="ru-RU"/>
          </a:p>
        </p:txBody>
      </p:sp>
    </p:spTree>
    <p:extLst>
      <p:ext uri="{BB962C8B-B14F-4D97-AF65-F5344CB8AC3E}">
        <p14:creationId xmlns:p14="http://schemas.microsoft.com/office/powerpoint/2010/main" xmlns="" val="30618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a:extLst>
              <a:ext uri="{FF2B5EF4-FFF2-40B4-BE49-F238E27FC236}">
                <a16:creationId xmlns:a16="http://schemas.microsoft.com/office/drawing/2014/main" xmlns="" id="{099C5C66-6D40-4958-AD5B-EA61F151A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1" name="Заметки 2">
            <a:extLst>
              <a:ext uri="{FF2B5EF4-FFF2-40B4-BE49-F238E27FC236}">
                <a16:creationId xmlns:a16="http://schemas.microsoft.com/office/drawing/2014/main" xmlns="" id="{B71B9A11-AB11-4356-9300-7AB8B990025D}"/>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ru-RU" altLang="ru-RU" dirty="0"/>
              <a:t>Каждый человек с детских лет должен уяснить, что такое репродуктивное здоровье, и почему это понятие настолько важно для нормальной социальной адаптации в социуме. </a:t>
            </a:r>
          </a:p>
          <a:p>
            <a:pPr eaLnBrk="1" hangingPunct="1"/>
            <a:r>
              <a:rPr lang="ru-RU" altLang="ru-RU" dirty="0"/>
              <a:t> На репродуктивное здоровье мужчины и женщины влияют множество факторов. </a:t>
            </a:r>
          </a:p>
          <a:p>
            <a:pPr eaLnBrk="1" hangingPunct="1"/>
            <a:r>
              <a:rPr lang="ru-RU" altLang="ru-RU" dirty="0"/>
              <a:t>К негативным можно отнести следующие:</a:t>
            </a:r>
          </a:p>
          <a:p>
            <a:pPr eaLnBrk="1" hangingPunct="1"/>
            <a:r>
              <a:rPr lang="ru-RU" altLang="ru-RU" b="1" dirty="0">
                <a:solidFill>
                  <a:srgbClr val="422C16"/>
                </a:solidFill>
                <a:cs typeface="Calibri" panose="020F0502020204030204" pitchFamily="34" charset="0"/>
              </a:rPr>
              <a:t>Начало половой жизни в раннем возрасте. Ч</a:t>
            </a:r>
            <a:r>
              <a:rPr lang="ru-RU" altLang="ru-RU" dirty="0"/>
              <a:t>астая смена половых партнеров, заболевания, передающиеся половым путем, включая ВИЧ / СПИД, незапланированная беременность, аборты особенно в подростковом возрасте </a:t>
            </a:r>
          </a:p>
          <a:p>
            <a:pPr eaLnBrk="1" hangingPunct="1"/>
            <a:r>
              <a:rPr lang="ru-RU" altLang="ru-RU" b="1" dirty="0">
                <a:solidFill>
                  <a:srgbClr val="422C16"/>
                </a:solidFill>
                <a:cs typeface="Calibri" panose="020F0502020204030204" pitchFamily="34" charset="0"/>
              </a:rPr>
              <a:t>Человек должен подготовиться к физической близости морально, узнать о последствиях незащищенного полового акта, вреде абортов и пр.</a:t>
            </a:r>
          </a:p>
          <a:p>
            <a:pPr eaLnBrk="1" hangingPunct="1"/>
            <a:r>
              <a:rPr lang="ru-RU" altLang="ru-RU" b="1" dirty="0">
                <a:solidFill>
                  <a:srgbClr val="422C16"/>
                </a:solidFill>
                <a:cs typeface="Calibri" panose="020F0502020204030204" pitchFamily="34" charset="0"/>
              </a:rPr>
              <a:t>Чрезмерное загрязнение окружающей среды</a:t>
            </a:r>
          </a:p>
          <a:p>
            <a:pPr eaLnBrk="1" hangingPunct="1"/>
            <a:r>
              <a:rPr lang="ru-RU" altLang="ru-RU" b="1" dirty="0">
                <a:solidFill>
                  <a:srgbClr val="422C16"/>
                </a:solidFill>
                <a:cs typeface="Calibri" panose="020F0502020204030204" pitchFamily="34" charset="0"/>
              </a:rPr>
              <a:t>Неправильное питание, вредные привычки (</a:t>
            </a:r>
            <a:r>
              <a:rPr lang="ru-RU" altLang="ru-RU" dirty="0"/>
              <a:t>алкоголь и курение, особенно в больших количествах,)</a:t>
            </a:r>
            <a:br>
              <a:rPr lang="ru-RU" altLang="ru-RU" dirty="0"/>
            </a:br>
            <a:r>
              <a:rPr lang="ru-RU" altLang="ru-RU" b="1" dirty="0">
                <a:solidFill>
                  <a:srgbClr val="422C16"/>
                </a:solidFill>
                <a:cs typeface="Calibri" panose="020F0502020204030204" pitchFamily="34" charset="0"/>
              </a:rPr>
              <a:t>Нарушения в гормональной системе</a:t>
            </a:r>
          </a:p>
          <a:p>
            <a:pPr eaLnBrk="1" hangingPunct="1"/>
            <a:r>
              <a:rPr lang="ru-RU" altLang="ru-RU" b="1" dirty="0">
                <a:solidFill>
                  <a:srgbClr val="422C16"/>
                </a:solidFill>
                <a:cs typeface="Calibri" panose="020F0502020204030204" pitchFamily="34" charset="0"/>
              </a:rPr>
              <a:t>Генетические патологии, передающиеся по наследству</a:t>
            </a:r>
          </a:p>
          <a:p>
            <a:endParaRPr lang="ru-RU" altLang="ru-RU" dirty="0"/>
          </a:p>
          <a:p>
            <a:pPr eaLnBrk="1" hangingPunct="1"/>
            <a:endParaRPr lang="ru-RU" altLang="ru-RU" dirty="0"/>
          </a:p>
        </p:txBody>
      </p:sp>
      <p:sp>
        <p:nvSpPr>
          <p:cNvPr id="17412" name="Номер слайда 3">
            <a:extLst>
              <a:ext uri="{FF2B5EF4-FFF2-40B4-BE49-F238E27FC236}">
                <a16:creationId xmlns:a16="http://schemas.microsoft.com/office/drawing/2014/main" xmlns="" id="{92FEB6F6-59F2-48DD-91A9-889EBDA20DD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05B41F-5513-48FB-86E4-64EFCF6ED62E}" type="slidenum">
              <a:rPr lang="ru-RU" altLang="ru-RU" smtClean="0"/>
              <a:pPr/>
              <a:t>12</a:t>
            </a:fld>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a:extLst>
              <a:ext uri="{FF2B5EF4-FFF2-40B4-BE49-F238E27FC236}">
                <a16:creationId xmlns:a16="http://schemas.microsoft.com/office/drawing/2014/main" xmlns="" id="{BE33CC21-36F2-4FD8-948E-089DA2424A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Заметки 2">
            <a:extLst>
              <a:ext uri="{FF2B5EF4-FFF2-40B4-BE49-F238E27FC236}">
                <a16:creationId xmlns:a16="http://schemas.microsoft.com/office/drawing/2014/main" xmlns="" id="{74E9A567-8247-4397-891C-622911EC43EF}"/>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Возникает вопрос, а что же можно сделать, чтобы будущее поколение рождалось здоровым и способным родить таких же здоровых детей? Если внимательно изучить рекомендации, то в них нет ничего невыполнимого:</a:t>
            </a:r>
          </a:p>
          <a:p>
            <a:r>
              <a:rPr lang="ru-RU" altLang="ru-RU" dirty="0"/>
              <a:t>Правила, которые вполне под силу соблюдать любому, но, к сожалению, не все об этом задумываются. </a:t>
            </a:r>
          </a:p>
          <a:p>
            <a:r>
              <a:rPr lang="ru-RU" altLang="ru-RU" dirty="0"/>
              <a:t>Репродуктивное здоровье женщины и мужчины закладывается еще во время внутриутробного развития. То есть ребенок еще не родился, а состояние его репродуктивной системы уже получает свою долю положительного или негативного воздействия. </a:t>
            </a:r>
          </a:p>
          <a:p>
            <a:pPr>
              <a:defRPr/>
            </a:pPr>
            <a:r>
              <a:rPr lang="ru-RU" sz="1200" b="1" dirty="0">
                <a:solidFill>
                  <a:schemeClr val="accent1">
                    <a:lumMod val="50000"/>
                  </a:schemeClr>
                </a:solidFill>
                <a:latin typeface="Calibri" panose="020F0502020204030204" pitchFamily="34" charset="0"/>
                <a:cs typeface="Calibri" panose="020F0502020204030204" pitchFamily="34" charset="0"/>
              </a:rPr>
              <a:t>Вести здоровый образ жизни</a:t>
            </a:r>
          </a:p>
          <a:p>
            <a:pPr>
              <a:defRPr/>
            </a:pPr>
            <a:r>
              <a:rPr lang="ru-RU" sz="1200" b="1" dirty="0">
                <a:solidFill>
                  <a:schemeClr val="accent1">
                    <a:lumMod val="50000"/>
                  </a:schemeClr>
                </a:solidFill>
              </a:rPr>
              <a:t>Основной мерой защиты является практика безопасного полового поведения - исключение случайных сексуальных контактов, использование презерватива. Важно регулярное соблюдение мер интимной гигиены обеими партнерами</a:t>
            </a:r>
          </a:p>
          <a:p>
            <a:pPr>
              <a:defRPr/>
            </a:pPr>
            <a:r>
              <a:rPr lang="ru-RU" sz="1200" b="1" dirty="0"/>
              <a:t>Следить за состоянием нервной системы и психическим здоровьем. Травмы нервной системы и нарушенное состояние психики напрямую влияет на нашу способность к воспроизводству. Стрессовые гормоны, такие как кортизол, способны подавлять многие важные эндокринные процессы и вызвать нарушения в стабильной работе гормональной системы. Эти нарушения могут способствовать появлению вторичных нарушений работы внутренних органов и репродуктивной системы в особенности.</a:t>
            </a:r>
            <a:endParaRPr lang="ru-RU" sz="1200" b="1" dirty="0">
              <a:solidFill>
                <a:schemeClr val="accent1">
                  <a:lumMod val="50000"/>
                </a:schemeClr>
              </a:solidFill>
              <a:cs typeface="Calibri" panose="020F0502020204030204" pitchFamily="34" charset="0"/>
            </a:endParaRPr>
          </a:p>
          <a:p>
            <a:pPr>
              <a:defRPr/>
            </a:pPr>
            <a:r>
              <a:rPr lang="ru-RU" sz="1200" b="1" dirty="0">
                <a:solidFill>
                  <a:schemeClr val="accent1">
                    <a:lumMod val="50000"/>
                  </a:schemeClr>
                </a:solidFill>
                <a:cs typeface="Calibri" panose="020F0502020204030204" pitchFamily="34" charset="0"/>
              </a:rPr>
              <a:t>Укреплять свой иммунитет</a:t>
            </a:r>
          </a:p>
          <a:p>
            <a:pPr>
              <a:defRPr/>
            </a:pPr>
            <a:r>
              <a:rPr lang="ru-RU" sz="1200" b="1" dirty="0">
                <a:solidFill>
                  <a:schemeClr val="accent1">
                    <a:lumMod val="50000"/>
                  </a:schemeClr>
                </a:solidFill>
                <a:latin typeface="Calibri" panose="020F0502020204030204" pitchFamily="34" charset="0"/>
                <a:cs typeface="Calibri" panose="020F0502020204030204" pitchFamily="34" charset="0"/>
              </a:rPr>
              <a:t>Правильно питаться и не употреблять продукты, которые вредят здоровью</a:t>
            </a:r>
          </a:p>
          <a:p>
            <a:pPr>
              <a:defRPr/>
            </a:pPr>
            <a:r>
              <a:rPr lang="ru-RU" sz="1200" b="1" dirty="0">
                <a:solidFill>
                  <a:schemeClr val="accent1">
                    <a:lumMod val="50000"/>
                  </a:schemeClr>
                </a:solidFill>
                <a:latin typeface="Calibri" panose="020F0502020204030204" pitchFamily="34" charset="0"/>
                <a:cs typeface="Calibri" panose="020F0502020204030204" pitchFamily="34" charset="0"/>
              </a:rPr>
              <a:t>Заранее планировать беременность обоими партнерами</a:t>
            </a:r>
          </a:p>
          <a:p>
            <a:pPr>
              <a:defRPr/>
            </a:pPr>
            <a:r>
              <a:rPr lang="ru-RU" sz="1200" b="1" dirty="0">
                <a:solidFill>
                  <a:schemeClr val="accent1">
                    <a:lumMod val="50000"/>
                  </a:schemeClr>
                </a:solidFill>
                <a:latin typeface="Calibri" panose="020F0502020204030204" pitchFamily="34" charset="0"/>
                <a:cs typeface="Calibri" panose="020F0502020204030204" pitchFamily="34" charset="0"/>
              </a:rPr>
              <a:t>Своевременно и правильно лечить хронические заболевания органов малого таза</a:t>
            </a:r>
          </a:p>
          <a:p>
            <a:pPr>
              <a:defRPr/>
            </a:pPr>
            <a:r>
              <a:rPr lang="ru-RU" sz="1200" b="1" dirty="0">
                <a:solidFill>
                  <a:schemeClr val="accent1">
                    <a:lumMod val="50000"/>
                  </a:schemeClr>
                </a:solidFill>
                <a:latin typeface="Calibri" panose="020F0502020204030204" pitchFamily="34" charset="0"/>
                <a:cs typeface="Calibri" panose="020F0502020204030204" pitchFamily="34" charset="0"/>
              </a:rPr>
              <a:t>Использовать современные средства контрацепции для предупреждения нежелательной беременности</a:t>
            </a:r>
          </a:p>
          <a:p>
            <a:pPr>
              <a:defRPr/>
            </a:pPr>
            <a:r>
              <a:rPr lang="ru-RU" sz="1200" b="1" dirty="0">
                <a:solidFill>
                  <a:schemeClr val="accent1">
                    <a:lumMod val="50000"/>
                  </a:schemeClr>
                </a:solidFill>
                <a:latin typeface="Calibri" panose="020F0502020204030204" pitchFamily="34" charset="0"/>
                <a:cs typeface="Calibri" panose="020F0502020204030204" pitchFamily="34" charset="0"/>
              </a:rPr>
              <a:t>Отказаться от вредных привычек </a:t>
            </a:r>
            <a:r>
              <a:rPr lang="ru-RU" sz="1200" b="1" dirty="0"/>
              <a:t>Алкоголь, никотин и любые наркотики крайне разрушительно действуют на репродуктивную систему.</a:t>
            </a:r>
          </a:p>
          <a:p>
            <a:r>
              <a:rPr lang="ru-RU" sz="1200" dirty="0"/>
              <a:t>Вакцинация. Ни одно перенесенное тяжелое инфекционное заболевание не проходит бесследно для организма, в том числе и для репродуктивной системы. Особенную опасность в этом плане представляет вирус паротита (свинка). Перенесенная мальчиком в детстве свинка, очень часто становится причиной необратимого поражения половой системы. Вирус поражает слюнные железы и яички и в 50% случаев приводит к бесплодию.</a:t>
            </a:r>
          </a:p>
          <a:p>
            <a:r>
              <a:rPr lang="ru-RU" sz="1200" dirty="0"/>
              <a:t>9. Физическая активность. Физическая активность организма напрямую связана с правильной работой всех его систем. Поддержание обмена веществ на достаточно высоком уровне не только гарантия хорошего самочувствия, но и залог правильной работы эндокринной системы. Это особенно актуально для мужчин, уровень тестостерона у которых напрямую зависит от активности организма и правильных физических нагрузок. Соответствующие возрасту и особенностям организма нагрузки        являются необходимым         элементом поддержания репродуктивного здоровья.</a:t>
            </a:r>
          </a:p>
          <a:p>
            <a:r>
              <a:rPr lang="ru-RU" sz="1200" dirty="0"/>
              <a:t>10. Борьба с лишним весом. Мужчина с избытком жировой ткани практически гарантированно будет испытывать проблемы с балансом тестостерона и эстрогена. Причина кроется в том, что часть эстрогена в мужском организме синтезируется в жировой ткани из тестостерона. И чем тучнее мужчина, тем больше его организм будет подвергаться избыточному негативному действию женских половых гормонов и испытывать недостаток мужских.</a:t>
            </a:r>
          </a:p>
          <a:p>
            <a:pPr>
              <a:defRPr/>
            </a:pPr>
            <a:r>
              <a:rPr lang="ru-RU" sz="1200" b="0" dirty="0">
                <a:solidFill>
                  <a:schemeClr val="accent1">
                    <a:lumMod val="50000"/>
                  </a:schemeClr>
                </a:solidFill>
                <a:latin typeface="Calibri" panose="020F0502020204030204" pitchFamily="34" charset="0"/>
                <a:cs typeface="Calibri" panose="020F0502020204030204" pitchFamily="34" charset="0"/>
              </a:rPr>
              <a:t>Регулярно проходить профилактические медицинские осмотры и диспансеризацию, осмотры  у врача-гинеколога и врача-уролога</a:t>
            </a:r>
          </a:p>
          <a:p>
            <a:pPr>
              <a:spcBef>
                <a:spcPts val="0"/>
              </a:spcBef>
              <a:defRPr/>
            </a:pPr>
            <a:r>
              <a:rPr lang="ru-RU" sz="1200" b="0" dirty="0">
                <a:latin typeface="Calibri" panose="020F0502020204030204" pitchFamily="34" charset="0"/>
                <a:cs typeface="Calibri" panose="020F0502020204030204" pitchFamily="34" charset="0"/>
              </a:rPr>
              <a:t>Гражданам с 18 до 39 лет 1 раз в три года, а с 40 и старше ежегодно проводится диспансеризация, которая представляет собой комплекс мероприятий и включает в себя профилактический медицинский осмотр (ПМО) и дополнительные методы обследования, проводимые в целях оценки состояния здоровья (включая определение группы здоровья и группы диспансерного наблюдения) и осуществляемых в отношении определенных групп населения в соответствии с законодательством Российской Федерации. </a:t>
            </a:r>
          </a:p>
          <a:p>
            <a:pPr>
              <a:defRPr/>
            </a:pPr>
            <a:r>
              <a:rPr lang="ru-RU" sz="1200" b="1" dirty="0">
                <a:solidFill>
                  <a:schemeClr val="accent1">
                    <a:lumMod val="50000"/>
                  </a:schemeClr>
                </a:solidFill>
                <a:latin typeface="Calibri" panose="020F0502020204030204" pitchFamily="34" charset="0"/>
                <a:cs typeface="Calibri" panose="020F0502020204030204" pitchFamily="34" charset="0"/>
              </a:rPr>
              <a:t>Для женщин и мужчин репродуктивного возраста поэтапно в зависимости от возрастных групп одновременно с прохождением профилактического осмотра или диспансеризации организуется проведение диспансеризации, направленной на оценку их репродуктивного здоровья, включающей исследования и иные медицинские вмешательства по перечню согласно утвержденным методическим рекомендациям. </a:t>
            </a:r>
          </a:p>
          <a:p>
            <a:endParaRPr lang="ru-RU" altLang="ru-RU" dirty="0"/>
          </a:p>
        </p:txBody>
      </p:sp>
      <p:sp>
        <p:nvSpPr>
          <p:cNvPr id="31748" name="Номер слайда 3">
            <a:extLst>
              <a:ext uri="{FF2B5EF4-FFF2-40B4-BE49-F238E27FC236}">
                <a16:creationId xmlns:a16="http://schemas.microsoft.com/office/drawing/2014/main" xmlns="" id="{6F511529-0A61-4274-BF5C-AD7F7A476423}"/>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A8887D-09CF-4648-BFC8-2409AD7BE643}" type="slidenum">
              <a:rPr lang="ru-RU" altLang="ru-RU" smtClean="0"/>
              <a:pPr/>
              <a:t>13</a:t>
            </a:fld>
            <a:endParaRPr lang="ru-RU"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a:extLst>
              <a:ext uri="{FF2B5EF4-FFF2-40B4-BE49-F238E27FC236}">
                <a16:creationId xmlns:a16="http://schemas.microsoft.com/office/drawing/2014/main" xmlns="" id="{9101644B-6C4C-466F-8A41-29E6F5C7B0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Заметки 2">
            <a:extLst>
              <a:ext uri="{FF2B5EF4-FFF2-40B4-BE49-F238E27FC236}">
                <a16:creationId xmlns:a16="http://schemas.microsoft.com/office/drawing/2014/main" xmlns="" id="{7468001A-1C0C-48A9-8F32-0B7FFC0279BC}"/>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dirty="0"/>
              <a:t>Репродуктивному здоровью женщины уделяется особое внимание, так она рождается с набором зачатков яйцеклеток, которые постепенно будет созревать. Они очень чувствительны к действию вредных факторов, под влиянием которых в яйцеклетках могут проходить мутации.</a:t>
            </a:r>
          </a:p>
          <a:p>
            <a:pPr eaLnBrk="1" hangingPunct="1">
              <a:spcBef>
                <a:spcPct val="0"/>
              </a:spcBef>
            </a:pPr>
            <a:r>
              <a:rPr lang="ru-RU" altLang="ru-RU" dirty="0"/>
              <a:t>Если женщина планирует в скором времени стать мамой, то стоит обратиться к специалистам и пройти обследование, исключить заболевания в половой системе, восполнить дефицит витаминов и микроэлементов, если он выявится, обратить внимание на психологическое состояние. Сфокусировать внимание на своем образе жизни, отказаться от вредных привычек, пересмотреть рацион питания, режим дня. </a:t>
            </a:r>
          </a:p>
          <a:p>
            <a:endParaRPr lang="ru-RU" altLang="ru-RU" dirty="0"/>
          </a:p>
        </p:txBody>
      </p:sp>
      <p:sp>
        <p:nvSpPr>
          <p:cNvPr id="35844" name="Номер слайда 3">
            <a:extLst>
              <a:ext uri="{FF2B5EF4-FFF2-40B4-BE49-F238E27FC236}">
                <a16:creationId xmlns:a16="http://schemas.microsoft.com/office/drawing/2014/main" xmlns="" id="{05968CAF-28F4-4344-9D8C-18B7AFF9BFE8}"/>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F99EFE-8EAE-42F4-8286-8CFA7362AC2E}" type="slidenum">
              <a:rPr lang="ru-RU" altLang="ru-RU" smtClean="0"/>
              <a:pPr/>
              <a:t>14</a:t>
            </a:fld>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Поэтому при подготовке к беременности так важно вести здоровый̆ образ жизни: начать правильно питаться, заниматься спортом, много гулять, хотя бы за полгода </a:t>
            </a:r>
            <a:r>
              <a:rPr lang="ru-RU" sz="1200" u="sng" kern="1200" dirty="0">
                <a:solidFill>
                  <a:schemeClr val="tx1"/>
                </a:solidFill>
                <a:effectLst/>
                <a:latin typeface="+mn-lt"/>
                <a:ea typeface="+mn-ea"/>
                <a:cs typeface="+mn-cs"/>
                <a:hlinkClick r:id="rId3"/>
              </a:rPr>
              <a:t>бросить курить</a:t>
            </a:r>
            <a:r>
              <a:rPr lang="ru-RU" sz="1200" kern="1200" dirty="0">
                <a:solidFill>
                  <a:schemeClr val="tx1"/>
                </a:solidFill>
                <a:effectLst/>
                <a:latin typeface="+mn-lt"/>
                <a:ea typeface="+mn-ea"/>
                <a:cs typeface="+mn-cs"/>
              </a:rPr>
              <a:t>, ограничить употребление алкоголя. Это такие вроде бы банальные советы, но они помогут женщине в итоге получить здоровую беременность и полноценного ребёнка.</a:t>
            </a:r>
          </a:p>
          <a:p>
            <a:pPr lvl="0"/>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15</a:t>
            </a:fld>
            <a:endParaRPr lang="ru-RU"/>
          </a:p>
        </p:txBody>
      </p:sp>
    </p:spTree>
    <p:extLst>
      <p:ext uri="{BB962C8B-B14F-4D97-AF65-F5344CB8AC3E}">
        <p14:creationId xmlns:p14="http://schemas.microsoft.com/office/powerpoint/2010/main" xmlns="" val="1621732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r>
              <a:rPr lang="ru-RU" sz="1200" b="0" i="0" kern="1200" dirty="0">
                <a:solidFill>
                  <a:schemeClr val="tx1"/>
                </a:solidFill>
                <a:effectLst/>
                <a:latin typeface="+mn-lt"/>
                <a:ea typeface="+mn-ea"/>
                <a:cs typeface="+mn-cs"/>
              </a:rPr>
              <a:t>Осложнения беременности – это состояния, при которых возникает угроза жизни и здоровью матери, ребенка или их обоих. Наиболее распространенные осложнения: </a:t>
            </a:r>
            <a:r>
              <a:rPr lang="ru-RU" sz="1200" b="1" i="0" kern="1200" dirty="0" err="1">
                <a:solidFill>
                  <a:schemeClr val="tx1"/>
                </a:solidFill>
                <a:effectLst/>
                <a:latin typeface="+mn-lt"/>
                <a:ea typeface="+mn-ea"/>
                <a:cs typeface="+mn-cs"/>
              </a:rPr>
              <a:t>преэклампсия</a:t>
            </a:r>
            <a:r>
              <a:rPr lang="ru-RU" sz="1200" b="1" i="0" kern="1200" dirty="0">
                <a:solidFill>
                  <a:schemeClr val="tx1"/>
                </a:solidFill>
                <a:effectLst/>
                <a:latin typeface="+mn-lt"/>
                <a:ea typeface="+mn-ea"/>
                <a:cs typeface="+mn-cs"/>
              </a:rPr>
              <a:t> и эклампсия</a:t>
            </a:r>
            <a:r>
              <a:rPr lang="ru-RU" sz="1200" b="0" i="0" kern="1200" dirty="0">
                <a:solidFill>
                  <a:schemeClr val="tx1"/>
                </a:solidFill>
                <a:effectLst/>
                <a:latin typeface="+mn-lt"/>
                <a:ea typeface="+mn-ea"/>
                <a:cs typeface="+mn-cs"/>
              </a:rPr>
              <a:t> (резкое повышение артериального давления)</a:t>
            </a:r>
            <a:r>
              <a:rPr lang="ru-RU" sz="1200" b="1" i="0" kern="1200" dirty="0">
                <a:solidFill>
                  <a:schemeClr val="tx1"/>
                </a:solidFill>
                <a:effectLst/>
                <a:latin typeface="+mn-lt"/>
                <a:ea typeface="+mn-ea"/>
                <a:cs typeface="+mn-cs"/>
              </a:rPr>
              <a:t>, выкидыш, преждевременные роды, замершая беременность, пороки развития плода</a:t>
            </a:r>
            <a:r>
              <a:rPr lang="ru-RU" sz="1200" b="0" i="0" kern="1200" dirty="0">
                <a:solidFill>
                  <a:schemeClr val="tx1"/>
                </a:solidFill>
                <a:effectLst/>
                <a:latin typeface="+mn-lt"/>
                <a:ea typeface="+mn-ea"/>
                <a:cs typeface="+mn-cs"/>
              </a:rPr>
              <a:t>. Профилактика осложнений беременности начинается еще на этапе планирования зачатия.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Гестационный</a:t>
            </a:r>
            <a:r>
              <a:rPr lang="ru-RU" sz="1200" kern="1200" dirty="0">
                <a:solidFill>
                  <a:schemeClr val="tx1"/>
                </a:solidFill>
                <a:effectLst/>
                <a:latin typeface="+mn-lt"/>
                <a:ea typeface="+mn-ea"/>
                <a:cs typeface="+mn-cs"/>
              </a:rPr>
              <a:t> сахарный диабет — </a:t>
            </a:r>
            <a:r>
              <a:rPr lang="ru-RU" sz="1200" b="1" kern="1200" dirty="0">
                <a:solidFill>
                  <a:schemeClr val="tx1"/>
                </a:solidFill>
                <a:effectLst/>
                <a:latin typeface="+mn-lt"/>
                <a:ea typeface="+mn-ea"/>
                <a:cs typeface="+mn-cs"/>
              </a:rPr>
              <a:t>заболевание, характеризующееся гипергликемией (повышением уровня глюкозы крови), которое впервые было выявлено во время беременности</a:t>
            </a:r>
            <a:r>
              <a:rPr lang="ru-RU" sz="1200" kern="1200" dirty="0">
                <a:solidFill>
                  <a:schemeClr val="tx1"/>
                </a:solidFill>
                <a:effectLst/>
                <a:latin typeface="+mn-lt"/>
                <a:ea typeface="+mn-ea"/>
                <a:cs typeface="+mn-cs"/>
              </a:rPr>
              <a:t>. Чаще всего у женщины гликемия нормализуется после родов, но сохраняется высокий риск развития сахарного диабета в последующие беременности и в будущем. Гипергликемия во время беременности ассоциирована с развитием </a:t>
            </a:r>
            <a:r>
              <a:rPr lang="ru-RU" sz="1200" kern="1200" dirty="0" err="1">
                <a:solidFill>
                  <a:schemeClr val="tx1"/>
                </a:solidFill>
                <a:effectLst/>
                <a:latin typeface="+mn-lt"/>
                <a:ea typeface="+mn-ea"/>
                <a:cs typeface="+mn-cs"/>
              </a:rPr>
              <a:t>преэклампсии</a:t>
            </a:r>
            <a:r>
              <a:rPr lang="ru-RU" sz="1200" kern="1200" dirty="0">
                <a:solidFill>
                  <a:schemeClr val="tx1"/>
                </a:solidFill>
                <a:effectLst/>
                <a:latin typeface="+mn-lt"/>
                <a:ea typeface="+mn-ea"/>
                <a:cs typeface="+mn-cs"/>
              </a:rPr>
              <a:t>, рождением крупного плода, экстренным кесаревым сечением, родовым травматизмом, неонатальной гипогликемией.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Фетопатия</a:t>
            </a:r>
            <a:r>
              <a:rPr lang="ru-RU" sz="1200" kern="1200" dirty="0">
                <a:solidFill>
                  <a:schemeClr val="tx1"/>
                </a:solidFill>
                <a:effectLst/>
                <a:latin typeface="+mn-lt"/>
                <a:ea typeface="+mn-ea"/>
                <a:cs typeface="+mn-cs"/>
              </a:rPr>
              <a:t> (по-другому </a:t>
            </a:r>
            <a:r>
              <a:rPr lang="ru-RU" sz="1200" kern="1200" dirty="0" err="1">
                <a:solidFill>
                  <a:schemeClr val="tx1"/>
                </a:solidFill>
                <a:effectLst/>
                <a:latin typeface="+mn-lt"/>
                <a:ea typeface="+mn-ea"/>
                <a:cs typeface="+mn-cs"/>
              </a:rPr>
              <a:t>макросомия</a:t>
            </a:r>
            <a:r>
              <a:rPr lang="ru-RU" sz="1200" kern="1200" dirty="0">
                <a:solidFill>
                  <a:schemeClr val="tx1"/>
                </a:solidFill>
                <a:effectLst/>
                <a:latin typeface="+mn-lt"/>
                <a:ea typeface="+mn-ea"/>
                <a:cs typeface="+mn-cs"/>
              </a:rPr>
              <a:t> плода) представляет собой увеличение размеров малыша, увеличение его внутренних органов. Заподозрить наличие </a:t>
            </a:r>
            <a:r>
              <a:rPr lang="ru-RU" sz="1200" kern="1200" dirty="0" err="1">
                <a:solidFill>
                  <a:schemeClr val="tx1"/>
                </a:solidFill>
                <a:effectLst/>
                <a:latin typeface="+mn-lt"/>
                <a:ea typeface="+mn-ea"/>
                <a:cs typeface="+mn-cs"/>
              </a:rPr>
              <a:t>фетопатии</a:t>
            </a:r>
            <a:r>
              <a:rPr lang="ru-RU" sz="1200" kern="1200" dirty="0">
                <a:solidFill>
                  <a:schemeClr val="tx1"/>
                </a:solidFill>
                <a:effectLst/>
                <a:latin typeface="+mn-lt"/>
                <a:ea typeface="+mn-ea"/>
                <a:cs typeface="+mn-cs"/>
              </a:rPr>
              <a:t> можно по данным ультразвукового исследования, подтвердить – только после рождения малыша. Поэтому после получения подобного заключения во время беременности стоит отнестись к нему, как к сигналу приложить чуть больше усилий для поддержания глюкозы крови в целевом диапазоне. Для врача это тоже сигнал еще более внимательно поработать с вами, проанализировать дневник питания и дозы инсулина, при необходимости внести коррекцию в лечение. Если параметры тела малыша все же превышают норму, гинеколог может рекомендовать кесарево сечение во избежание осложнений в естественных родах.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Для </a:t>
            </a:r>
            <a:r>
              <a:rPr lang="ru-RU" sz="1200" kern="1200" dirty="0" err="1">
                <a:solidFill>
                  <a:schemeClr val="tx1"/>
                </a:solidFill>
                <a:effectLst/>
                <a:latin typeface="+mn-lt"/>
                <a:ea typeface="+mn-ea"/>
                <a:cs typeface="+mn-cs"/>
              </a:rPr>
              <a:t>преэклампсии</a:t>
            </a:r>
            <a:r>
              <a:rPr lang="ru-RU" sz="1200" kern="1200" dirty="0">
                <a:solidFill>
                  <a:schemeClr val="tx1"/>
                </a:solidFill>
                <a:effectLst/>
                <a:latin typeface="+mn-lt"/>
                <a:ea typeface="+mn-ea"/>
                <a:cs typeface="+mn-cs"/>
              </a:rPr>
              <a:t> характерно сочетание трёх симптомов: </a:t>
            </a:r>
            <a:r>
              <a:rPr lang="ru-RU" sz="1200" b="1" kern="1200" dirty="0">
                <a:solidFill>
                  <a:schemeClr val="tx1"/>
                </a:solidFill>
                <a:effectLst/>
                <a:latin typeface="+mn-lt"/>
                <a:ea typeface="+mn-ea"/>
                <a:cs typeface="+mn-cs"/>
              </a:rPr>
              <a:t>повышение артериального давления, белок в моче и явные или скрытые отёки</a:t>
            </a:r>
            <a:r>
              <a:rPr lang="ru-RU" sz="1200" kern="1200" dirty="0">
                <a:solidFill>
                  <a:schemeClr val="tx1"/>
                </a:solidFill>
                <a:effectLst/>
                <a:latin typeface="+mn-lt"/>
                <a:ea typeface="+mn-ea"/>
                <a:cs typeface="+mn-cs"/>
              </a:rPr>
              <a:t> Скрытый отёк Разновидность отёка, который невозможно выявить визуально или на ощупь. Определяется, например, по ежедневной прибавке в весе. Ранняя диагностика </a:t>
            </a:r>
            <a:r>
              <a:rPr lang="ru-RU" sz="1200" kern="1200" dirty="0" err="1">
                <a:solidFill>
                  <a:schemeClr val="tx1"/>
                </a:solidFill>
                <a:effectLst/>
                <a:latin typeface="+mn-lt"/>
                <a:ea typeface="+mn-ea"/>
                <a:cs typeface="+mn-cs"/>
              </a:rPr>
              <a:t>преэклампсии</a:t>
            </a:r>
            <a:r>
              <a:rPr lang="ru-RU" sz="1200" kern="1200" dirty="0">
                <a:solidFill>
                  <a:schemeClr val="tx1"/>
                </a:solidFill>
                <a:effectLst/>
                <a:latin typeface="+mn-lt"/>
                <a:ea typeface="+mn-ea"/>
                <a:cs typeface="+mn-cs"/>
              </a:rPr>
              <a:t> — это регулярные анализы мочи на выявление белка и измерение АД. Эти рутинные обследования проводят всем беременным женщинам без исключения.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Преэклампсия</a:t>
            </a:r>
            <a:r>
              <a:rPr lang="ru-RU" sz="1200" kern="1200" dirty="0">
                <a:solidFill>
                  <a:schemeClr val="tx1"/>
                </a:solidFill>
                <a:effectLst/>
                <a:latin typeface="+mn-lt"/>
                <a:ea typeface="+mn-ea"/>
                <a:cs typeface="+mn-cs"/>
              </a:rPr>
              <a:t> и эклампсия могут привести к смерти или инвалидизации матери или ребёнка во время беременности, в родах или в ранний послеродовой период. Чтобы избежать грозных последствий, важно регулярно проходить диагностические осмотры и сдавать анализы. Состояние опасно тем, что иногда на фоне тяжёлых форм может начаться эклампсия — серия судорог, которая сопровождается потерей сознания и развитием комы, кровоизлиянием в мозг, отёком лёгких, преждевременной отслойкой плаценты или другими критическими нарушениями.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effectLst/>
                <a:latin typeface="+mn-lt"/>
                <a:ea typeface="+mn-ea"/>
                <a:cs typeface="+mn-cs"/>
              </a:rPr>
              <a:t>Эклампсия</a:t>
            </a:r>
            <a:r>
              <a:rPr lang="ru-RU" sz="1200" kern="1200" dirty="0">
                <a:solidFill>
                  <a:schemeClr val="tx1"/>
                </a:solidFill>
                <a:effectLst/>
                <a:latin typeface="+mn-lt"/>
                <a:ea typeface="+mn-ea"/>
                <a:cs typeface="+mn-cs"/>
              </a:rPr>
              <a:t> – это наиболее тяжелая, критическая форма позднего токсикоза. Определенное значение имеет несоблюдение беременной предписаний акушера-гинеколога, режима питания и отдыха, злоупотребление вредными привычками. </a:t>
            </a:r>
          </a:p>
          <a:p>
            <a:r>
              <a:rPr lang="ru-RU" sz="1200" kern="1200" dirty="0">
                <a:solidFill>
                  <a:schemeClr val="tx1"/>
                </a:solidFill>
                <a:effectLst/>
                <a:latin typeface="+mn-lt"/>
                <a:ea typeface="+mn-ea"/>
                <a:cs typeface="+mn-cs"/>
              </a:rPr>
              <a:t>Редкое тяжёлое осложнение в акушерстве, возникающее, как правило, в III триместре беременности, чаще на сроке 35 или более недель. В 31% случаев заболевание может возникать в первую неделю после родов. Впервые синдром был описан в 1954 году Дж. А. </a:t>
            </a:r>
            <a:r>
              <a:rPr lang="ru-RU" sz="1200" kern="1200" dirty="0" err="1">
                <a:solidFill>
                  <a:schemeClr val="tx1"/>
                </a:solidFill>
                <a:effectLst/>
                <a:latin typeface="+mn-lt"/>
                <a:ea typeface="+mn-ea"/>
                <a:cs typeface="+mn-cs"/>
              </a:rPr>
              <a:t>Притчардом</a:t>
            </a:r>
            <a:r>
              <a:rPr lang="ru-RU" sz="1200" kern="1200" dirty="0">
                <a:solidFill>
                  <a:schemeClr val="tx1"/>
                </a:solidFill>
                <a:effectLst/>
                <a:latin typeface="+mn-lt"/>
                <a:ea typeface="+mn-ea"/>
                <a:cs typeface="+mn-cs"/>
              </a:rPr>
              <a:t>.  </a:t>
            </a:r>
          </a:p>
          <a:p>
            <a:r>
              <a:rPr lang="ru-RU" sz="1200" b="1" kern="1200" dirty="0">
                <a:solidFill>
                  <a:schemeClr val="tx1"/>
                </a:solidFill>
                <a:effectLst/>
                <a:latin typeface="+mn-lt"/>
                <a:ea typeface="+mn-ea"/>
                <a:cs typeface="+mn-cs"/>
              </a:rPr>
              <a:t>HELLP-синдром</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жизнеугрожающее</a:t>
            </a:r>
            <a:r>
              <a:rPr lang="ru-RU" sz="1200" kern="1200" dirty="0">
                <a:solidFill>
                  <a:schemeClr val="tx1"/>
                </a:solidFill>
                <a:effectLst/>
                <a:latin typeface="+mn-lt"/>
                <a:ea typeface="+mn-ea"/>
                <a:cs typeface="+mn-cs"/>
              </a:rPr>
              <a:t> для матери и плода осложнение, возникающее во втором-третьем триместрах беременности и в послеродовом периоде, характеризующееся гемолизом, повышением активности печеночных ферментов, уменьшением количества тромбоцитов, и приводящее к острой печеночной недостаточности, полиорганной недостаточности, ДВС-синдрому, разрыву печени и гематомам различной локализации.</a:t>
            </a:r>
          </a:p>
          <a:p>
            <a:r>
              <a:rPr lang="ru-R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lvl="0"/>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16</a:t>
            </a:fld>
            <a:endParaRPr lang="ru-RU"/>
          </a:p>
        </p:txBody>
      </p:sp>
    </p:spTree>
    <p:extLst>
      <p:ext uri="{BB962C8B-B14F-4D97-AF65-F5344CB8AC3E}">
        <p14:creationId xmlns:p14="http://schemas.microsoft.com/office/powerpoint/2010/main" xmlns="" val="777836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lvl="0"/>
            <a:r>
              <a:rPr lang="ru-RU" sz="1200" b="0" i="0" kern="1200" dirty="0">
                <a:solidFill>
                  <a:schemeClr val="tx1"/>
                </a:solidFill>
                <a:effectLst/>
                <a:latin typeface="+mn-lt"/>
                <a:ea typeface="+mn-ea"/>
                <a:cs typeface="+mn-cs"/>
              </a:rPr>
              <a:t>Родить здорового и крепкого ребёнка непросто, но вполне возможно. Чтобы это сделать, надо придерживаться определенных установок.  </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Лучше будет, если наступившая бе­ременность окажется желанной, долгождан­ной и планируемой, а не случайной, незапланированной, не тогда, когда нужно и тем более не от того, кого хотелось бы. Примерно за месяц до планируемой беременности необходимо бросить ку­рить, отказаться от алкоголя, упорядочить ре­жим труда и отдыха. Отрицательно скажутся на здоровье будущего ребен­ка курение, употребление наркотиков и алкоголя хотя бы од­ним из супругов, но особенно беременной женщиной. Так же пло­хо, если бере­менную супругу бу­дет регулярно «об­куривать» любимый муж.</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До наступления беременности неплохо бы проконсультироваться вместе с супругом у </a:t>
            </a:r>
            <a:r>
              <a:rPr lang="ru-RU" dirty="0"/>
              <a:t>врача-генетика</a:t>
            </a:r>
            <a:r>
              <a:rPr lang="ru-RU" sz="1200" b="0" i="0" kern="1200" dirty="0">
                <a:solidFill>
                  <a:schemeClr val="tx1"/>
                </a:solidFill>
                <a:effectLst/>
                <a:latin typeface="+mn-lt"/>
                <a:ea typeface="+mn-ea"/>
                <a:cs typeface="+mn-cs"/>
              </a:rPr>
              <a:t>, чтобы выяснить вероятность наследственной патологии у вашего будущего ребёнка.</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До беременности нужно подлечить свои старые болезни, запломбировать все </a:t>
            </a:r>
            <a:r>
              <a:rPr lang="ru-RU" sz="1200" b="0" i="0" u="none" strike="noStrike" kern="1200" dirty="0" err="1">
                <a:solidFill>
                  <a:schemeClr val="tx1"/>
                </a:solidFill>
                <a:effectLst/>
                <a:latin typeface="+mn-lt"/>
                <a:ea typeface="+mn-ea"/>
                <a:cs typeface="+mn-cs"/>
                <a:hlinkClick r:id="rId3"/>
              </a:rPr>
              <a:t>кариесные</a:t>
            </a:r>
            <a:r>
              <a:rPr lang="ru-RU" sz="1200" b="0" i="0" u="none" strike="noStrike" kern="1200" dirty="0">
                <a:solidFill>
                  <a:schemeClr val="tx1"/>
                </a:solidFill>
                <a:effectLst/>
                <a:latin typeface="+mn-lt"/>
                <a:ea typeface="+mn-ea"/>
                <a:cs typeface="+mn-cs"/>
                <a:hlinkClick r:id="rId3"/>
              </a:rPr>
              <a:t> зубы</a:t>
            </a:r>
            <a:r>
              <a:rPr lang="ru-RU" sz="1200" b="0" i="0" kern="1200" dirty="0">
                <a:solidFill>
                  <a:schemeClr val="tx1"/>
                </a:solidFill>
                <a:effectLst/>
                <a:latin typeface="+mn-lt"/>
                <a:ea typeface="+mn-ea"/>
                <a:cs typeface="+mn-cs"/>
              </a:rPr>
              <a:t>, избавиться от инфекционных заболеваний.</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В день запланированного зачатия не рекомендуется употреблять алкоголь ни матери, ни отцу. Дети, зачатые во время алкогольного или наркотического отравления, крайне болезненны, а зачастую умственно не­полноценны.</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При наступлении беременности сразу же становитесь на учет в женской консультации, регулярно посещайте </a:t>
            </a:r>
            <a:r>
              <a:rPr lang="ru-RU" dirty="0"/>
              <a:t>врача-гинеколога</a:t>
            </a:r>
            <a:r>
              <a:rPr lang="ru-RU" sz="1200" b="0" i="0" kern="1200" dirty="0">
                <a:solidFill>
                  <a:schemeClr val="tx1"/>
                </a:solidFill>
                <a:effectLst/>
                <a:latin typeface="+mn-lt"/>
                <a:ea typeface="+mn-ea"/>
                <a:cs typeface="+mn-cs"/>
              </a:rPr>
              <a:t>.</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Остерегайтесь во время беременности инфекций, </a:t>
            </a:r>
            <a:r>
              <a:rPr lang="ru-RU" sz="1200" b="0" i="0" u="none" strike="noStrike" kern="1200" dirty="0">
                <a:solidFill>
                  <a:schemeClr val="tx1"/>
                </a:solidFill>
                <a:effectLst/>
                <a:latin typeface="+mn-lt"/>
                <a:ea typeface="+mn-ea"/>
                <a:cs typeface="+mn-cs"/>
                <a:hlinkClick r:id="rId4"/>
              </a:rPr>
              <a:t>гриппа</a:t>
            </a:r>
            <a:r>
              <a:rPr lang="ru-RU" sz="1200" b="0" i="0" kern="1200" dirty="0">
                <a:solidFill>
                  <a:schemeClr val="tx1"/>
                </a:solidFill>
                <a:effectLst/>
                <a:latin typeface="+mn-lt"/>
                <a:ea typeface="+mn-ea"/>
                <a:cs typeface="+mn-cs"/>
              </a:rPr>
              <a:t>, </a:t>
            </a:r>
            <a:r>
              <a:rPr lang="ru-RU" sz="1200" b="0" i="0" u="none" strike="noStrike" kern="1200" dirty="0">
                <a:solidFill>
                  <a:schemeClr val="tx1"/>
                </a:solidFill>
                <a:effectLst/>
                <a:latin typeface="+mn-lt"/>
                <a:ea typeface="+mn-ea"/>
                <a:cs typeface="+mn-cs"/>
                <a:hlinkClick r:id="rId5"/>
              </a:rPr>
              <a:t>краснухи</a:t>
            </a:r>
            <a:r>
              <a:rPr lang="ru-RU" sz="1200" b="0" i="0" kern="1200" dirty="0">
                <a:solidFill>
                  <a:schemeClr val="tx1"/>
                </a:solidFill>
                <a:effectLst/>
                <a:latin typeface="+mn-lt"/>
                <a:ea typeface="+mn-ea"/>
                <a:cs typeface="+mn-cs"/>
              </a:rPr>
              <a:t>, поэтому реже бывайте в многолюдных местах, не ходите в гости, не приглашайте никого к себе.</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Обязательно используйте декретный отпуск, а до него возьмите еще и очередной ежегодный. На период беременности запрещено работать во вредных условиях, в ночные смены, ездить в командировки, поднимать и переносить тяжести. Не отправляйтесь в поездки, путешествия, ограничьте свою привычную активность, подвижность.</a:t>
            </a:r>
          </a:p>
          <a:p>
            <a:pPr marL="171450" lvl="0" indent="-171450">
              <a:buFont typeface="Arial" panose="020B0604020202020204" pitchFamily="34" charset="0"/>
              <a:buChar char="•"/>
            </a:pPr>
            <a:r>
              <a:rPr lang="ru-RU" sz="1200" b="0" i="0" kern="1200" dirty="0">
                <a:solidFill>
                  <a:schemeClr val="tx1"/>
                </a:solidFill>
                <a:effectLst/>
                <a:latin typeface="+mn-lt"/>
                <a:ea typeface="+mn-ea"/>
                <a:cs typeface="+mn-cs"/>
              </a:rPr>
              <a:t>Не объедайтесь. Крупный плод — это всегда опасность для ребёнка и мамы</a:t>
            </a:r>
          </a:p>
          <a:p>
            <a:r>
              <a:rPr lang="ru-RU" sz="1200" b="0" i="0" kern="1200" dirty="0">
                <a:solidFill>
                  <a:schemeClr val="tx1"/>
                </a:solidFill>
                <a:effectLst/>
                <a:latin typeface="+mn-lt"/>
                <a:ea typeface="+mn-ea"/>
                <a:cs typeface="+mn-cs"/>
              </a:rPr>
              <a:t>Ограничьте себя в потреблении жидкости: иначе может возникнуть многоводие, </a:t>
            </a:r>
            <a:r>
              <a:rPr lang="ru-RU" sz="1200" b="0" i="0" u="none" strike="noStrike" kern="1200" dirty="0">
                <a:solidFill>
                  <a:schemeClr val="tx1"/>
                </a:solidFill>
                <a:effectLst/>
                <a:latin typeface="+mn-lt"/>
                <a:ea typeface="+mn-ea"/>
                <a:cs typeface="+mn-cs"/>
                <a:hlinkClick r:id="rId6"/>
              </a:rPr>
              <a:t>отеки</a:t>
            </a:r>
            <a:r>
              <a:rPr lang="ru-RU" sz="1200" b="0" i="0" kern="1200" dirty="0">
                <a:solidFill>
                  <a:schemeClr val="tx1"/>
                </a:solidFill>
                <a:effectLst/>
                <a:latin typeface="+mn-lt"/>
                <a:ea typeface="+mn-ea"/>
                <a:cs typeface="+mn-cs"/>
              </a:rPr>
              <a:t>, гипертония, гипоксия плода и прочее неприятности. А чтобы не хотелось пить, не злоупотребляйте соленым и деликатесами. Чем проще пища, тем лучше.</a:t>
            </a:r>
          </a:p>
          <a:p>
            <a:r>
              <a:rPr lang="ru-RU" sz="1200" b="0" i="0" kern="1200" dirty="0">
                <a:solidFill>
                  <a:schemeClr val="tx1"/>
                </a:solidFill>
                <a:effectLst/>
                <a:latin typeface="+mn-lt"/>
                <a:ea typeface="+mn-ea"/>
                <a:cs typeface="+mn-cs"/>
              </a:rPr>
              <a:t>— Избегайте цитрусовых, шоколада, сладкого, чтобы не спровоцировать у ребёнка диатез.</a:t>
            </a:r>
          </a:p>
          <a:p>
            <a:r>
              <a:rPr lang="ru-RU" sz="1200" b="0" i="0" kern="1200" dirty="0">
                <a:solidFill>
                  <a:schemeClr val="tx1"/>
                </a:solidFill>
                <a:effectLst/>
                <a:latin typeface="+mn-lt"/>
                <a:ea typeface="+mn-ea"/>
                <a:cs typeface="+mn-cs"/>
              </a:rPr>
              <a:t>— И, наконец, побольше положительных эмоций, прогулок на свежем воздухе. Хорошее настроение играет очень большую роль.</a:t>
            </a:r>
          </a:p>
          <a:p>
            <a:pPr marL="171450" lvl="0" indent="-171450">
              <a:buFont typeface="Arial" panose="020B0604020202020204" pitchFamily="34" charset="0"/>
              <a:buChar char="•"/>
            </a:pPr>
            <a:endParaRPr lang="ru-RU"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ru-RU"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ru-RU"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ru-RU"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ru-RU"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17</a:t>
            </a:fld>
            <a:endParaRPr lang="ru-RU"/>
          </a:p>
        </p:txBody>
      </p:sp>
    </p:spTree>
    <p:extLst>
      <p:ext uri="{BB962C8B-B14F-4D97-AF65-F5344CB8AC3E}">
        <p14:creationId xmlns:p14="http://schemas.microsoft.com/office/powerpoint/2010/main" xmlns="" val="848183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spcBef>
                <a:spcPts val="0"/>
              </a:spcBef>
              <a:buFont typeface="Wingdings" panose="05000000000000000000" pitchFamily="2" charset="2"/>
              <a:buChar char="Ø"/>
            </a:pPr>
            <a:r>
              <a:rPr lang="ru-RU" sz="1200" b="1" dirty="0">
                <a:solidFill>
                  <a:schemeClr val="accent1">
                    <a:lumMod val="50000"/>
                  </a:schemeClr>
                </a:solidFill>
              </a:rPr>
              <a:t>Реализация комплекса мер по выхаживанию новорожденных с низкой и экстремально низкой массой тела</a:t>
            </a:r>
          </a:p>
          <a:p>
            <a:pPr marL="0" indent="0" algn="just">
              <a:spcBef>
                <a:spcPts val="0"/>
              </a:spcBef>
              <a:buNone/>
            </a:pPr>
            <a:endParaRPr lang="ru-RU" sz="1200" b="1" dirty="0">
              <a:solidFill>
                <a:schemeClr val="accent1">
                  <a:lumMod val="50000"/>
                </a:schemeClr>
              </a:solidFill>
            </a:endParaRPr>
          </a:p>
          <a:p>
            <a:pPr algn="just">
              <a:spcBef>
                <a:spcPts val="0"/>
              </a:spcBef>
              <a:buFont typeface="Wingdings" panose="05000000000000000000" pitchFamily="2" charset="2"/>
              <a:buChar char="Ø"/>
            </a:pPr>
            <a:r>
              <a:rPr lang="ru-RU" sz="1200" b="1" dirty="0">
                <a:solidFill>
                  <a:schemeClr val="accent1">
                    <a:lumMod val="50000"/>
                  </a:schemeClr>
                </a:solidFill>
              </a:rPr>
              <a:t>Реализация комплекса мероприятий по профилактике и снижению числа абортов – создание центров поддержки беременных, оказавшихся в трудной жизненной ситуации</a:t>
            </a:r>
          </a:p>
          <a:p>
            <a:pPr marL="0" indent="0" algn="just">
              <a:spcBef>
                <a:spcPts val="0"/>
              </a:spcBef>
              <a:buNone/>
            </a:pPr>
            <a:endParaRPr lang="ru-RU" sz="1200" b="1" dirty="0">
              <a:solidFill>
                <a:schemeClr val="accent1">
                  <a:lumMod val="50000"/>
                </a:schemeClr>
              </a:solidFill>
            </a:endParaRPr>
          </a:p>
          <a:p>
            <a:pPr algn="just">
              <a:spcBef>
                <a:spcPts val="0"/>
              </a:spcBef>
              <a:buFont typeface="Wingdings" panose="05000000000000000000" pitchFamily="2" charset="2"/>
              <a:buChar char="Ø"/>
            </a:pPr>
            <a:r>
              <a:rPr lang="ru-RU" sz="1200" b="1" dirty="0">
                <a:solidFill>
                  <a:schemeClr val="accent1">
                    <a:lumMod val="50000"/>
                  </a:schemeClr>
                </a:solidFill>
              </a:rPr>
              <a:t>Создание системы паллиативной помощи тяжело больным детям</a:t>
            </a:r>
          </a:p>
          <a:p>
            <a:pPr algn="just">
              <a:spcBef>
                <a:spcPts val="0"/>
              </a:spcBef>
              <a:buFont typeface="Wingdings" panose="05000000000000000000" pitchFamily="2" charset="2"/>
              <a:buChar char="Ø"/>
            </a:pPr>
            <a:endParaRPr lang="ru-RU" sz="1200" b="1" dirty="0">
              <a:solidFill>
                <a:schemeClr val="accent1">
                  <a:lumMod val="50000"/>
                </a:schemeClr>
              </a:solidFill>
            </a:endParaRPr>
          </a:p>
          <a:p>
            <a:pPr algn="just">
              <a:spcBef>
                <a:spcPts val="0"/>
              </a:spcBef>
              <a:buFont typeface="Wingdings" panose="05000000000000000000" pitchFamily="2" charset="2"/>
              <a:buChar char="Ø"/>
            </a:pPr>
            <a:r>
              <a:rPr lang="ru-RU" sz="1200" b="1" dirty="0">
                <a:solidFill>
                  <a:schemeClr val="accent1">
                    <a:lumMod val="50000"/>
                  </a:schemeClr>
                </a:solidFill>
              </a:rPr>
              <a:t>Диспансеризация подростков</a:t>
            </a:r>
          </a:p>
          <a:p>
            <a:pPr algn="just">
              <a:spcBef>
                <a:spcPts val="0"/>
              </a:spcBef>
              <a:buFont typeface="Wingdings" panose="05000000000000000000" pitchFamily="2" charset="2"/>
              <a:buChar char="Ø"/>
            </a:pPr>
            <a:endParaRPr lang="ru-RU" sz="1200" b="1" dirty="0">
              <a:solidFill>
                <a:schemeClr val="accent1">
                  <a:lumMod val="50000"/>
                </a:schemeClr>
              </a:solidFill>
            </a:endParaRPr>
          </a:p>
          <a:p>
            <a:pPr algn="just">
              <a:spcBef>
                <a:spcPts val="0"/>
              </a:spcBef>
              <a:buFont typeface="Wingdings" panose="05000000000000000000" pitchFamily="2" charset="2"/>
              <a:buChar char="Ø"/>
            </a:pPr>
            <a:r>
              <a:rPr lang="ru-RU" sz="1200" b="1" dirty="0">
                <a:solidFill>
                  <a:schemeClr val="accent1">
                    <a:lumMod val="50000"/>
                  </a:schemeClr>
                </a:solidFill>
              </a:rPr>
              <a:t>Развитие неонатальной хирургии</a:t>
            </a:r>
          </a:p>
          <a:p>
            <a:pPr marL="171450" lvl="0" indent="-171450">
              <a:buFont typeface="Arial" panose="020B0604020202020204" pitchFamily="34" charset="0"/>
              <a:buChar char="•"/>
            </a:pPr>
            <a:r>
              <a:rPr lang="ru-RU" sz="1200" i="1" dirty="0"/>
              <a:t>Оказание женщинам высокотехнологичной акушерско-гинекологической помощи является задачей преимущественно учреждений государственной системы здравоохранения: акушерско-гинекологических клиник медицинских вузов, научно-исследовательских институтов (центров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i="1" dirty="0"/>
              <a:t>Примером являются новые репродуктивные технологии, например экстракорпоральное оплодотворение.</a:t>
            </a:r>
          </a:p>
          <a:p>
            <a:pPr marL="171450" lvl="0" indent="-171450">
              <a:buFont typeface="Arial" panose="020B0604020202020204" pitchFamily="34" charset="0"/>
              <a:buChar char="•"/>
            </a:pPr>
            <a:endParaRPr lang="ru-RU"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18</a:t>
            </a:fld>
            <a:endParaRPr lang="ru-RU"/>
          </a:p>
        </p:txBody>
      </p:sp>
    </p:spTree>
    <p:extLst>
      <p:ext uri="{BB962C8B-B14F-4D97-AF65-F5344CB8AC3E}">
        <p14:creationId xmlns:p14="http://schemas.microsoft.com/office/powerpoint/2010/main" xmlns="" val="95760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a:extLst>
              <a:ext uri="{FF2B5EF4-FFF2-40B4-BE49-F238E27FC236}">
                <a16:creationId xmlns:a16="http://schemas.microsoft.com/office/drawing/2014/main" xmlns="" id="{67051B30-5ACF-4F26-BD76-43BC4F6389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Заметки 2">
            <a:extLst>
              <a:ext uri="{FF2B5EF4-FFF2-40B4-BE49-F238E27FC236}">
                <a16:creationId xmlns:a16="http://schemas.microsoft.com/office/drawing/2014/main" xmlns="" id="{49D7E527-BF17-4B21-A694-A0696D7CFA1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a:solidFill>
                  <a:schemeClr val="tx1"/>
                </a:solidFill>
                <a:effectLst/>
                <a:latin typeface="+mn-lt"/>
                <a:ea typeface="+mn-ea"/>
                <a:cs typeface="+mn-cs"/>
              </a:rPr>
              <a:t>Видеть своих детей успешными людьми – мечта каждого родителя. Помощь детям в достижении поставленных целей должна заключаться не только в обеспечении максимально качественного образования и высокого уровня жизни, но и в воспитании сознательного отношения к своему здоровью</a:t>
            </a:r>
            <a:endParaRPr lang="ru-RU" altLang="ru-RU" b="0" dirty="0">
              <a:solidFill>
                <a:srgbClr val="C00000"/>
              </a:solidFill>
            </a:endParaRPr>
          </a:p>
          <a:p>
            <a:r>
              <a:rPr lang="ru-RU" altLang="ru-RU" b="0" dirty="0">
                <a:solidFill>
                  <a:srgbClr val="C00000"/>
                </a:solidFill>
              </a:rPr>
              <a:t>Неразделимые понятия:</a:t>
            </a:r>
          </a:p>
          <a:p>
            <a:r>
              <a:rPr lang="ru-RU" altLang="ru-RU" b="0" dirty="0">
                <a:solidFill>
                  <a:srgbClr val="C00000"/>
                </a:solidFill>
              </a:rPr>
              <a:t>                          Любовь – Семья – Человеческое счастье</a:t>
            </a:r>
          </a:p>
          <a:p>
            <a:pPr eaLnBrk="1" hangingPunct="1">
              <a:spcBef>
                <a:spcPct val="0"/>
              </a:spcBef>
            </a:pPr>
            <a:endParaRPr lang="ru-RU" altLang="ru-RU" dirty="0"/>
          </a:p>
        </p:txBody>
      </p:sp>
      <p:sp>
        <p:nvSpPr>
          <p:cNvPr id="44036" name="Номер слайда 3">
            <a:extLst>
              <a:ext uri="{FF2B5EF4-FFF2-40B4-BE49-F238E27FC236}">
                <a16:creationId xmlns:a16="http://schemas.microsoft.com/office/drawing/2014/main" xmlns="" id="{7692ED81-2726-44BF-8756-02487AED653E}"/>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253080-6508-4CEB-87E1-EC528C623D29}" type="slidenum">
              <a:rPr lang="ru-RU" altLang="ru-RU" smtClean="0"/>
              <a:pPr/>
              <a:t>19</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a:latin typeface="+mn-lt"/>
              </a:rPr>
              <a:t>Охрана материнства и детства – приоритетное направление в здравоохранении любой страны, которая включает в себя систему государственных общественных и медицинских мероприятий, обеспечивающих рождение здорового ребенка, правильное и всестороннее развитие подрастающего поколения, предупреждение и лечение болезней женщин и детей, </a:t>
            </a:r>
            <a:r>
              <a:rPr lang="ru-RU" dirty="0"/>
              <a:t>поэтому охрана материнства и детства в Российской Федерации рассматривается как одно из приоритетных направлений в области охраны здоровья населения. </a:t>
            </a:r>
            <a:br>
              <a:rPr lang="ru-RU" dirty="0"/>
            </a:br>
            <a:r>
              <a:rPr lang="ru-RU" sz="1400" dirty="0">
                <a:solidFill>
                  <a:srgbClr val="FF0000"/>
                </a:solidFill>
                <a:latin typeface="+mn-lt"/>
              </a:rPr>
              <a:t>Недаром еще в древности говорили: </a:t>
            </a:r>
            <a:br>
              <a:rPr lang="ru-RU" sz="1400" dirty="0">
                <a:solidFill>
                  <a:srgbClr val="FF0000"/>
                </a:solidFill>
                <a:latin typeface="+mn-lt"/>
              </a:rPr>
            </a:br>
            <a:r>
              <a:rPr lang="ru-RU" sz="1400" dirty="0">
                <a:solidFill>
                  <a:srgbClr val="FF0000"/>
                </a:solidFill>
                <a:latin typeface="+mn-lt"/>
              </a:rPr>
              <a:t>«В здоровом теле женщины находится будущее народа»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FF0000"/>
                </a:solidFill>
                <a:latin typeface="+mn-lt"/>
              </a:rPr>
              <a:t>Материнство – реализованная способность женщины к рождению, вскармливанию и воспитанию детей. Понятие материнства охватывает связь матери и детей и в более старшем возрасте, осознание ею позитивной ответственности за здоровье и нормальное развитие детей, реализацию прав и исполнение обязанностей по отношению к детям, эмоциональные отношения с ними.</a:t>
            </a:r>
            <a:br>
              <a:rPr lang="ru-RU" sz="1400" dirty="0">
                <a:solidFill>
                  <a:srgbClr val="FF0000"/>
                </a:solidFill>
                <a:latin typeface="+mn-lt"/>
              </a:rPr>
            </a:br>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2</a:t>
            </a:fld>
            <a:endParaRPr lang="ru-RU"/>
          </a:p>
        </p:txBody>
      </p:sp>
    </p:spTree>
    <p:extLst>
      <p:ext uri="{BB962C8B-B14F-4D97-AF65-F5344CB8AC3E}">
        <p14:creationId xmlns:p14="http://schemas.microsoft.com/office/powerpoint/2010/main" xmlns="" val="3285550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xmlns="" id="{FF5406D0-01DC-435C-9C70-69652A2F9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Заметки 2">
            <a:extLst>
              <a:ext uri="{FF2B5EF4-FFF2-40B4-BE49-F238E27FC236}">
                <a16:creationId xmlns:a16="http://schemas.microsoft.com/office/drawing/2014/main" xmlns="" id="{E79B8A6E-557E-4BDB-9965-4D85AE12829E}"/>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i="1" dirty="0"/>
              <a:t>Деятельность государства по защите материнства и детства:</a:t>
            </a:r>
          </a:p>
          <a:p>
            <a:r>
              <a:rPr lang="ru-RU" sz="1200" dirty="0"/>
              <a:t>1.  Принимаются соответствующие законодательные акты, прописываются гарантии и нормы реализации гарантий. Разрабатываются программы на федеральном и региональном уровнях;</a:t>
            </a:r>
          </a:p>
          <a:p>
            <a:r>
              <a:rPr lang="ru-RU" sz="1200" dirty="0"/>
              <a:t> 2. Создаются механизмы и институты, направленные на реализацию этих гарантий и норм;</a:t>
            </a:r>
          </a:p>
          <a:p>
            <a:r>
              <a:rPr lang="ru-RU" sz="1200" dirty="0"/>
              <a:t> 3. Нарабатывается практика, совершенствуются институты и нормы, создаются дополнительные условия, корректируются в соответствии с изменением экономических, социальных и иных обстоятельств в государстве и в мире в целом, поскольку защита материнства и детства – феномены динамичные, развивающиеся.</a:t>
            </a:r>
          </a:p>
          <a:p>
            <a:pPr eaLnBrk="1" hangingPunct="1">
              <a:spcBef>
                <a:spcPct val="0"/>
              </a:spcBef>
            </a:pPr>
            <a:endParaRPr lang="ru-RU" altLang="ru-RU" dirty="0"/>
          </a:p>
        </p:txBody>
      </p:sp>
      <p:sp>
        <p:nvSpPr>
          <p:cNvPr id="9220" name="Номер слайда 3">
            <a:extLst>
              <a:ext uri="{FF2B5EF4-FFF2-40B4-BE49-F238E27FC236}">
                <a16:creationId xmlns:a16="http://schemas.microsoft.com/office/drawing/2014/main" xmlns="" id="{FD9BB936-C7A9-48F8-BBA4-4D9E6761158D}"/>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2FDF87-36BE-4150-8AD2-4520DE0D5656}" type="slidenum">
              <a:rPr lang="ru-RU" altLang="ru-RU" smtClean="0"/>
              <a:pPr/>
              <a:t>3</a:t>
            </a:fld>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a:extLst>
              <a:ext uri="{FF2B5EF4-FFF2-40B4-BE49-F238E27FC236}">
                <a16:creationId xmlns:a16="http://schemas.microsoft.com/office/drawing/2014/main" xmlns="" id="{C0AA37B0-2100-4612-9001-BC4B62F93B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Заметки 2">
            <a:extLst>
              <a:ext uri="{FF2B5EF4-FFF2-40B4-BE49-F238E27FC236}">
                <a16:creationId xmlns:a16="http://schemas.microsoft.com/office/drawing/2014/main" xmlns="" id="{591398F4-69E8-4A1B-B363-99B37EB33C25}"/>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
        <p:nvSpPr>
          <p:cNvPr id="29700" name="Номер слайда 3">
            <a:extLst>
              <a:ext uri="{FF2B5EF4-FFF2-40B4-BE49-F238E27FC236}">
                <a16:creationId xmlns:a16="http://schemas.microsoft.com/office/drawing/2014/main" xmlns="" id="{F585BBBA-BC30-4A1D-8C73-7D2FFAA2AA8B}"/>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99D23E-0DDC-4A32-9094-588E3220A6FA}" type="slidenum">
              <a:rPr lang="ru-RU" altLang="ru-RU" smtClean="0"/>
              <a:pPr/>
              <a:t>4</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a:extLst>
              <a:ext uri="{FF2B5EF4-FFF2-40B4-BE49-F238E27FC236}">
                <a16:creationId xmlns:a16="http://schemas.microsoft.com/office/drawing/2014/main" xmlns="" id="{9A8D096B-DF23-45D5-BD41-41BF96833C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7" name="Заметки 2">
            <a:extLst>
              <a:ext uri="{FF2B5EF4-FFF2-40B4-BE49-F238E27FC236}">
                <a16:creationId xmlns:a16="http://schemas.microsoft.com/office/drawing/2014/main" xmlns="" id="{A9DFD3EF-FADC-4E10-B37B-1DACA66B7C7D}"/>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ru-RU" i="1" dirty="0"/>
              <a:t>Организация охраны здоровья женщин:</a:t>
            </a:r>
          </a:p>
          <a:p>
            <a:r>
              <a:rPr lang="ru-RU" sz="1200" i="1" dirty="0"/>
              <a:t>Сохранение и укрепление здоровья девочки и девушки-подростка как будущей матери</a:t>
            </a:r>
            <a:r>
              <a:rPr lang="ru-RU" sz="1600" dirty="0"/>
              <a:t> -</a:t>
            </a:r>
            <a:r>
              <a:rPr lang="ru-RU" sz="1200" i="1" dirty="0"/>
              <a:t>Мероприятия, направленные на формирование здорового образа жизни, проведение комплексных профилактических осмотров с целью раннего выявления и своевременного лечения заболеваний, способных в дальнейшем негативно повлиять на выполнение женщиной репродуктивной функции. </a:t>
            </a:r>
            <a:r>
              <a:rPr lang="ru-RU" sz="1200" kern="1200" dirty="0">
                <a:solidFill>
                  <a:schemeClr val="tx1"/>
                </a:solidFill>
                <a:effectLst/>
                <a:latin typeface="+mn-lt"/>
                <a:ea typeface="+mn-ea"/>
                <a:cs typeface="+mn-cs"/>
              </a:rPr>
              <a:t>Многие формы заболеваний репродуктивной системы взрослого человека корнями уходят в детство. Около 60% заболеваний детского и подросткового возраста могут представлять угрозу фертильности. . Неукоснительно соблюдать правила личной гигиены, причем это касается не только девушек, но и мужчин.</a:t>
            </a:r>
          </a:p>
          <a:p>
            <a:r>
              <a:rPr lang="ru-RU" sz="1200" kern="1200" dirty="0">
                <a:solidFill>
                  <a:schemeClr val="tx1"/>
                </a:solidFill>
                <a:effectLst/>
                <a:latin typeface="+mn-lt"/>
                <a:ea typeface="+mn-ea"/>
                <a:cs typeface="+mn-cs"/>
              </a:rPr>
              <a:t> 7. Укреплять свой иммунитет.</a:t>
            </a:r>
          </a:p>
          <a:p>
            <a:r>
              <a:rPr lang="ru-RU" sz="1200" kern="1200" dirty="0">
                <a:solidFill>
                  <a:schemeClr val="tx1"/>
                </a:solidFill>
                <a:effectLst/>
                <a:latin typeface="+mn-lt"/>
                <a:ea typeface="+mn-ea"/>
                <a:cs typeface="+mn-cs"/>
              </a:rPr>
              <a:t>8. Стараться правильно питаться и не употреблять продукты, которые вредят здоровью.</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dirty="0"/>
              <a:t>Охрана здоровья будущей матери</a:t>
            </a:r>
            <a:r>
              <a:rPr lang="ru-RU" dirty="0"/>
              <a:t> - </a:t>
            </a:r>
            <a:r>
              <a:rPr lang="ru-RU" sz="1200" dirty="0"/>
              <a:t>Просвещение по вопросам планирования семьи, формирование ответственного и безопасного сексуального поведения, профилактику нежеланной беременности и искусственного ее прерывания.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dirty="0"/>
              <a:t>Этап вынашивания и рождения ребенка представляет исключительную важность с точки зрения здоровья не только беременной женщины, но и будущего ребенка</a:t>
            </a:r>
            <a:r>
              <a:rPr lang="ru-RU" sz="1600" dirty="0"/>
              <a:t> -</a:t>
            </a:r>
            <a:r>
              <a:rPr lang="ru-RU" sz="1200" i="1" dirty="0"/>
              <a:t>организацию диспансерного наблюдения за состоянием здоровья женщины в период беременности, родов и послеродового периода; </a:t>
            </a:r>
          </a:p>
          <a:p>
            <a:endParaRPr lang="ru-RU" altLang="ru-RU" dirty="0"/>
          </a:p>
        </p:txBody>
      </p:sp>
      <p:sp>
        <p:nvSpPr>
          <p:cNvPr id="21508" name="Номер слайда 3">
            <a:extLst>
              <a:ext uri="{FF2B5EF4-FFF2-40B4-BE49-F238E27FC236}">
                <a16:creationId xmlns:a16="http://schemas.microsoft.com/office/drawing/2014/main" xmlns="" id="{8A739E2F-2D8E-4919-B835-6A36B1929668}"/>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7C3C5C-87CB-4485-B201-49557CF4D757}" type="slidenum">
              <a:rPr lang="ru-RU" altLang="ru-RU" smtClean="0"/>
              <a:pPr/>
              <a:t>5</a:t>
            </a:fld>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pPr marL="0" lvl="0" indent="0">
              <a:buFont typeface="Arial" panose="020B0604020202020204" pitchFamily="34" charset="0"/>
              <a:buNone/>
            </a:pPr>
            <a:r>
              <a:rPr lang="ru-RU" sz="1200" dirty="0">
                <a:latin typeface="+mn-lt"/>
              </a:rPr>
              <a:t>В настоящее время система непрерывного мониторинга здоровья несовершеннолетних включает:</a:t>
            </a:r>
          </a:p>
          <a:p>
            <a:pPr marL="171450" lvl="0" indent="-171450">
              <a:buFont typeface="Arial" panose="020B0604020202020204" pitchFamily="34" charset="0"/>
              <a:buChar char="•"/>
            </a:pPr>
            <a:r>
              <a:rPr lang="ru-RU" sz="1200" kern="1200" dirty="0">
                <a:solidFill>
                  <a:schemeClr val="tx1"/>
                </a:solidFill>
                <a:effectLst/>
                <a:latin typeface="+mn-lt"/>
                <a:ea typeface="+mn-ea"/>
                <a:cs typeface="+mn-cs"/>
              </a:rPr>
              <a:t>комплексную перинатальную (дородовую) диагностику нарушений развития ребенка;</a:t>
            </a:r>
          </a:p>
          <a:p>
            <a:r>
              <a:rPr lang="ru-RU" sz="1200" i="1" kern="1200" dirty="0">
                <a:solidFill>
                  <a:schemeClr val="tx1"/>
                </a:solidFill>
                <a:effectLst/>
                <a:latin typeface="+mn-lt"/>
                <a:ea typeface="+mn-ea"/>
                <a:cs typeface="+mn-cs"/>
              </a:rPr>
              <a:t>Для этого, помимо традиционных методов, широко используются современные технологии, такие как ультразвуковое сканирование, контроль за сердечной деятельностью и другими органами еще не родившегося ребенка.</a:t>
            </a:r>
            <a:endParaRPr lang="ru-RU" sz="1200" kern="1200" dirty="0">
              <a:solidFill>
                <a:schemeClr val="tx1"/>
              </a:solidFill>
              <a:effectLst/>
              <a:latin typeface="+mn-lt"/>
              <a:ea typeface="+mn-ea"/>
              <a:cs typeface="+mn-cs"/>
            </a:endParaRPr>
          </a:p>
          <a:p>
            <a:r>
              <a:rPr lang="ru-RU" sz="1200" i="1" kern="1200" dirty="0">
                <a:solidFill>
                  <a:schemeClr val="tx1"/>
                </a:solidFill>
                <a:effectLst/>
                <a:latin typeface="+mn-lt"/>
                <a:ea typeface="+mn-ea"/>
                <a:cs typeface="+mn-cs"/>
              </a:rPr>
              <a:t>Выявление отклонений во внутриутробном развитии плода, в том числе дефектов развития, позволяют своевременно проводить необходимые мероприятия. Высокотехнологичные виды медицинской помощи, осуществляемые в перинатальных центрах и других учреждениях охраны материнства и детства, дают, например, возможность диагностики и оперативного лечения пороков сердца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Забота о здоровье ребенка начинается с его рождения: раннее прикладывание ребенка к груди и</a:t>
            </a:r>
            <a:r>
              <a:rPr lang="ru-RU" sz="1200" kern="1200" dirty="0">
                <a:solidFill>
                  <a:schemeClr val="tx1"/>
                </a:solidFill>
                <a:effectLst/>
                <a:latin typeface="+mn-lt"/>
                <a:ea typeface="+mn-ea"/>
                <a:cs typeface="+mn-cs"/>
              </a:rPr>
              <a:t> обучение женщин основам грудного вскармливания, поскольку кормление грудью рассматривается сегодня не только как способ оптимального питания ребенка до одного года, по и как способ его иммунологической защиты и важный компонент психологической взаимосвязи матери и ребенка и вакцинация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а также исследования на наследственные заболевания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неонатальный скрининг – исследование, проводимое в первые дни жизни ребенка, которое является самым эффективным способов выявления наследственных заболеваний и выявление нарушения слуха (</a:t>
            </a:r>
            <a:r>
              <a:rPr lang="ru-RU" sz="1200" kern="1200" dirty="0" err="1">
                <a:solidFill>
                  <a:schemeClr val="tx1"/>
                </a:solidFill>
                <a:effectLst/>
                <a:latin typeface="+mn-lt"/>
                <a:ea typeface="+mn-ea"/>
                <a:cs typeface="+mn-cs"/>
              </a:rPr>
              <a:t>аудиологический</a:t>
            </a:r>
            <a:r>
              <a:rPr lang="ru-RU" sz="1200" kern="1200" dirty="0">
                <a:solidFill>
                  <a:schemeClr val="tx1"/>
                </a:solidFill>
                <a:effectLst/>
                <a:latin typeface="+mn-lt"/>
                <a:ea typeface="+mn-ea"/>
                <a:cs typeface="+mn-cs"/>
              </a:rPr>
              <a:t> скрининг) С 2023 года в работу неонатальных служб Российской Федерации включена программа расширенного скрининга новорожденных. Тестирование новорожденных на наличие наследственных заболеваний выросло с 5 до 36 нозологий, в скрининг включены наследственные болезни обмена, первичные иммунодефицитные состояния и спинально-мышечная атрофия (СМА). Если они выявлены сразу, их можно достаточно эффективно лечить и дают возможность делать жизнь таких детей полноценной. В течение первого года жизни малыша врач-педиатр должен наблюдать  ежемесячно. Основная задача врачей в этот период - следить за тем, как развивается ребенок, не проявляются ли у него признаки тех или иных патологий.</a:t>
            </a:r>
          </a:p>
          <a:p>
            <a:pPr marL="171450" lvl="0" indent="-171450">
              <a:buFont typeface="Arial" panose="020B0604020202020204" pitchFamily="34" charset="0"/>
              <a:buChar char="•"/>
            </a:pPr>
            <a:r>
              <a:rPr lang="ru-RU" sz="1200" kern="1200" dirty="0">
                <a:solidFill>
                  <a:schemeClr val="tx1"/>
                </a:solidFill>
                <a:effectLst/>
                <a:latin typeface="+mn-lt"/>
                <a:ea typeface="+mn-ea"/>
                <a:cs typeface="+mn-cs"/>
              </a:rPr>
              <a:t>профилактические медицинские осмотры детей в возрасте от 3 до 17 лет включительно с углубленным обследованием в критические возрастные периоды</a:t>
            </a:r>
          </a:p>
          <a:p>
            <a:r>
              <a:rPr lang="ru-RU" sz="1200" kern="1200" dirty="0">
                <a:solidFill>
                  <a:schemeClr val="tx1"/>
                </a:solidFill>
                <a:effectLst/>
                <a:latin typeface="+mn-lt"/>
                <a:ea typeface="+mn-ea"/>
                <a:cs typeface="+mn-cs"/>
              </a:rPr>
              <a:t>В течение первого года жизни малыша врач-педиатр должен наблюдать  ежемесячно. Основная задача врачей в этот период - следить за тем, как развивается ребенок, не проявляются ли у него признаки тех или иных патологий.</a:t>
            </a:r>
          </a:p>
          <a:p>
            <a:r>
              <a:rPr lang="ru-RU" sz="1200" i="1" kern="1200" dirty="0">
                <a:solidFill>
                  <a:schemeClr val="tx1"/>
                </a:solidFill>
                <a:effectLst/>
                <a:latin typeface="+mn-lt"/>
                <a:ea typeface="+mn-ea"/>
                <a:cs typeface="+mn-cs"/>
              </a:rPr>
              <a:t>Осмотры детей в условиях диспансерного наблюдения включают контроль за физическим, а также нервно-психическим развитием.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 2013 г. в стране организовано широкомасштабное проведение профилактических медицинских осмотров несовершеннолетних с целью раннего выявления и своевременного лечения заболеваний, способных в дальнейшем негативно повлиять на выполнение репродуктивной функции.</a:t>
            </a:r>
          </a:p>
          <a:p>
            <a:pPr marL="171450" lvl="0" indent="-171450">
              <a:buFont typeface="Arial" panose="020B0604020202020204" pitchFamily="34" charset="0"/>
              <a:buChar char="•"/>
            </a:pPr>
            <a:r>
              <a:rPr lang="ru-RU" sz="1200" kern="1200" dirty="0">
                <a:solidFill>
                  <a:schemeClr val="tx1"/>
                </a:solidFill>
                <a:effectLst/>
                <a:latin typeface="+mn-lt"/>
                <a:ea typeface="+mn-ea"/>
                <a:cs typeface="+mn-cs"/>
              </a:rPr>
              <a:t>ежегодную диспансеризацию детей-сирот и детей, оставшихся без попечения родителей.</a:t>
            </a:r>
          </a:p>
          <a:p>
            <a:r>
              <a:rPr lang="ru-RU" sz="1200" kern="1200" dirty="0">
                <a:solidFill>
                  <a:schemeClr val="tx1"/>
                </a:solidFill>
                <a:effectLst/>
                <a:latin typeface="+mn-lt"/>
                <a:ea typeface="+mn-ea"/>
                <a:cs typeface="+mn-cs"/>
              </a:rPr>
              <a:t>На основании полученных данных определяет группу здоровья юного пациента, а также - медицинскую группу для занятий физкультурой.</a:t>
            </a:r>
          </a:p>
          <a:p>
            <a:r>
              <a:rPr lang="ru-RU" sz="1200" i="1" kern="1200" dirty="0">
                <a:solidFill>
                  <a:schemeClr val="tx1"/>
                </a:solidFill>
                <a:effectLst/>
                <a:latin typeface="+mn-lt"/>
                <a:ea typeface="+mn-ea"/>
                <a:cs typeface="+mn-cs"/>
              </a:rPr>
              <a:t>Их цель – комплексная оценка состояния здоровья детей, на основе которой вырабатываются индивидуальные рекомендации по обучению и воспитанию</a:t>
            </a:r>
            <a:endParaRPr lang="ru-RU" sz="1200" kern="1200" dirty="0">
              <a:solidFill>
                <a:schemeClr val="tx1"/>
              </a:solidFill>
              <a:effectLst/>
              <a:latin typeface="+mn-lt"/>
              <a:ea typeface="+mn-ea"/>
              <a:cs typeface="+mn-cs"/>
            </a:endParaRPr>
          </a:p>
          <a:p>
            <a:pPr marL="0" lvl="0" indent="0">
              <a:buFont typeface="Arial" panose="020B0604020202020204" pitchFamily="34" charset="0"/>
              <a:buNone/>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6</a:t>
            </a:fld>
            <a:endParaRPr lang="ru-RU"/>
          </a:p>
        </p:txBody>
      </p:sp>
    </p:spTree>
    <p:extLst>
      <p:ext uri="{BB962C8B-B14F-4D97-AF65-F5344CB8AC3E}">
        <p14:creationId xmlns:p14="http://schemas.microsoft.com/office/powerpoint/2010/main" xmlns="" val="765430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BA10265-A8A8-4425-8C48-82A8ADFAD871}" type="slidenum">
              <a:rPr lang="ru-RU" smtClean="0"/>
              <a:pPr/>
              <a:t>7</a:t>
            </a:fld>
            <a:endParaRPr lang="ru-RU"/>
          </a:p>
        </p:txBody>
      </p:sp>
    </p:spTree>
    <p:extLst>
      <p:ext uri="{BB962C8B-B14F-4D97-AF65-F5344CB8AC3E}">
        <p14:creationId xmlns:p14="http://schemas.microsoft.com/office/powerpoint/2010/main" xmlns="" val="141092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1" dirty="0">
                <a:latin typeface="Times New Roman" panose="02020603050405020304" pitchFamily="18" charset="0"/>
                <a:cs typeface="Times New Roman" panose="02020603050405020304" pitchFamily="18" charset="0"/>
              </a:rPr>
              <a:t>Полноценное питание оказывает большое влияние на здоровье и жизнедеятельность человека. Особенно это важно в раннем детском возрасте. Для ребенка первых месяцев жизни оптимальным видом питания является материнское молоко</a:t>
            </a:r>
            <a:endParaRPr lang="ru-RU" dirty="0"/>
          </a:p>
        </p:txBody>
      </p:sp>
      <p:sp>
        <p:nvSpPr>
          <p:cNvPr id="4" name="Номер слайда 3"/>
          <p:cNvSpPr>
            <a:spLocks noGrp="1"/>
          </p:cNvSpPr>
          <p:nvPr>
            <p:ph type="sldNum" sz="quarter" idx="5"/>
          </p:nvPr>
        </p:nvSpPr>
        <p:spPr/>
        <p:txBody>
          <a:bodyPr/>
          <a:lstStyle/>
          <a:p>
            <a:fld id="{3BA10265-A8A8-4425-8C48-82A8ADFAD871}" type="slidenum">
              <a:rPr lang="ru-RU" smtClean="0"/>
              <a:pPr/>
              <a:t>8</a:t>
            </a:fld>
            <a:endParaRPr lang="ru-RU"/>
          </a:p>
        </p:txBody>
      </p:sp>
    </p:spTree>
    <p:extLst>
      <p:ext uri="{BB962C8B-B14F-4D97-AF65-F5344CB8AC3E}">
        <p14:creationId xmlns:p14="http://schemas.microsoft.com/office/powerpoint/2010/main" xmlns="" val="220952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Забота о здоровье ребенка начинается с его рождения: раннее прикладывание ребенка к груди и</a:t>
            </a:r>
            <a:r>
              <a:rPr lang="ru-RU" sz="1200" kern="1200" dirty="0">
                <a:solidFill>
                  <a:schemeClr val="tx1"/>
                </a:solidFill>
                <a:effectLst/>
                <a:latin typeface="+mn-lt"/>
                <a:ea typeface="+mn-ea"/>
                <a:cs typeface="+mn-cs"/>
              </a:rPr>
              <a:t> обучение женщин основам грудного вскармливания, поскольку кормление грудью рассматривается сегодня не только как способ оптимального питания ребенка до одного года, по и как способ его иммунологической защиты и важный компонент психологической взаимосвязи матери.</a:t>
            </a:r>
          </a:p>
          <a:p>
            <a:r>
              <a:rPr lang="ru-RU" sz="1200" kern="1200" dirty="0">
                <a:solidFill>
                  <a:schemeClr val="tx1"/>
                </a:solidFill>
                <a:effectLst/>
                <a:latin typeface="+mn-lt"/>
                <a:ea typeface="+mn-ea"/>
                <a:cs typeface="+mn-cs"/>
              </a:rPr>
              <a:t>Грудное вскармливание является «золотым стандартом» оптимального питания и в значительной степени определяет состояние здоровья ребенка не только в раннем возрасте, но и в последующие периоды его жизни</a:t>
            </a:r>
          </a:p>
          <a:p>
            <a:r>
              <a:rPr lang="ru-RU" sz="1200" kern="1200" dirty="0">
                <a:solidFill>
                  <a:schemeClr val="tx1"/>
                </a:solidFill>
                <a:effectLst/>
                <a:latin typeface="+mn-lt"/>
                <a:ea typeface="+mn-ea"/>
                <a:cs typeface="+mn-cs"/>
              </a:rPr>
              <a:t>Ключевым аргументом в пользу кормления грудью является ничем не заменимая ценность материнского молока для младенца. </a:t>
            </a:r>
          </a:p>
          <a:p>
            <a:r>
              <a:rPr lang="ru-RU" sz="1200" b="1" dirty="0">
                <a:solidFill>
                  <a:srgbClr val="3A3A3A"/>
                </a:solidFill>
                <a:latin typeface="Calibri" panose="020F0502020204030204" pitchFamily="34" charset="0"/>
                <a:cs typeface="Calibri" panose="020F0502020204030204" pitchFamily="34" charset="0"/>
              </a:rPr>
              <a:t>С каждой каплей грудного молока маленький человек получает все необходимое для жизни:</a:t>
            </a:r>
          </a:p>
          <a:p>
            <a:pPr>
              <a:buFont typeface="Arial" panose="020B0604020202020204" pitchFamily="34" charset="0"/>
              <a:buChar char="•"/>
            </a:pPr>
            <a:r>
              <a:rPr lang="ru-RU" sz="1200" dirty="0">
                <a:solidFill>
                  <a:srgbClr val="3A3A3A"/>
                </a:solidFill>
                <a:latin typeface="Calibri" panose="020F0502020204030204" pitchFamily="34" charset="0"/>
                <a:cs typeface="Calibri" panose="020F0502020204030204" pitchFamily="34" charset="0"/>
              </a:rPr>
              <a:t>Белки, содержащиеся в грудном молоке, легко усваиваются детским организмом и содержат все необходимые аминокислоты;</a:t>
            </a:r>
          </a:p>
          <a:p>
            <a:pPr>
              <a:buFont typeface="Arial" panose="020B0604020202020204" pitchFamily="34" charset="0"/>
              <a:buChar char="•"/>
            </a:pPr>
            <a:r>
              <a:rPr lang="ru-RU" sz="1200" dirty="0">
                <a:solidFill>
                  <a:srgbClr val="3A3A3A"/>
                </a:solidFill>
                <a:latin typeface="Calibri" panose="020F0502020204030204" pitchFamily="34" charset="0"/>
                <a:cs typeface="Calibri" panose="020F0502020204030204" pitchFamily="34" charset="0"/>
              </a:rPr>
              <a:t>Жиры женского молока представляют собой мелкораздробленные частицы, которые легко поддаются воздействию пищеварительных соков. Более легкому перевариванию и усвоению жиров женского молока способствует содержащийся в нем специальный фермент – липаза, расщепляющий жиры уже в ротовой полости;</a:t>
            </a:r>
          </a:p>
          <a:p>
            <a:pPr>
              <a:buFont typeface="Arial" panose="020B0604020202020204" pitchFamily="34" charset="0"/>
              <a:buChar char="•"/>
            </a:pPr>
            <a:r>
              <a:rPr lang="ru-RU" sz="1200" dirty="0">
                <a:solidFill>
                  <a:srgbClr val="3A3A3A"/>
                </a:solidFill>
                <a:latin typeface="Calibri" panose="020F0502020204030204" pitchFamily="34" charset="0"/>
                <a:cs typeface="Calibri" panose="020F0502020204030204" pitchFamily="34" charset="0"/>
              </a:rPr>
              <a:t>Основным углеводом в молоке является лактоза, которая содействует развитию благоприятной флоры в кишечнике и усвоению кальция, магния, цинка;</a:t>
            </a:r>
          </a:p>
          <a:p>
            <a:r>
              <a:rPr lang="ru-RU" sz="1200" dirty="0">
                <a:solidFill>
                  <a:srgbClr val="222222"/>
                </a:solidFill>
                <a:latin typeface="Calibri" panose="020F0502020204030204" pitchFamily="34" charset="0"/>
                <a:cs typeface="Calibri" panose="020F0502020204030204" pitchFamily="34" charset="0"/>
              </a:rPr>
              <a:t>Также в грудном молоке содержатся все необходимые витамины и минералы (А, В6, В12, Д, йод, селен, тиамин, цинк, железо, кальций)</a:t>
            </a:r>
          </a:p>
          <a:p>
            <a:r>
              <a:rPr lang="ru-RU" sz="1200" dirty="0">
                <a:solidFill>
                  <a:srgbClr val="222222"/>
                </a:solidFill>
                <a:latin typeface="Calibri" panose="020F0502020204030204" pitchFamily="34" charset="0"/>
                <a:cs typeface="Calibri" panose="020F0502020204030204" pitchFamily="34" charset="0"/>
              </a:rPr>
              <a:t>Помимо питательных характеристик, грудное вскармливание имеет ряд других важных преимуществ. На первом по значимости месте стоит защитная функция грудного молока, которая делает его самым лучшим лекарством для ребенка. Оно содержит вещества, которые защищают его от болезнетворных микроорганизмов, стимулируют развитие иммунной системы и рост полезных бактерий. Кроме того, материнское молоко, при условии правильного питания матери, является лучшей профилактикой аллергических болезней.</a:t>
            </a:r>
          </a:p>
          <a:p>
            <a:r>
              <a:rPr lang="ru-RU" sz="1200" dirty="0">
                <a:latin typeface="Calibri" panose="020F0502020204030204" pitchFamily="34" charset="0"/>
                <a:cs typeface="Calibri" panose="020F0502020204030204" pitchFamily="34" charset="0"/>
              </a:rPr>
              <a:t>Грудное вскармливание имеет положительное влияние на развитие познавательных и умственных способностей малыша, остроту зрения и психомоторное развитие, формирование прикуса и развитие речи.</a:t>
            </a:r>
          </a:p>
          <a:p>
            <a:r>
              <a:rPr lang="ru-RU" sz="1200" dirty="0">
                <a:latin typeface="Calibri" panose="020F0502020204030204" pitchFamily="34" charset="0"/>
                <a:cs typeface="Calibri" panose="020F0502020204030204" pitchFamily="34" charset="0"/>
              </a:rPr>
              <a:t>Во время кормления, как никогда, возникает тесная эмоциональная связь между мамой и ребенком, которая остается на всю жизнь. Это помогает малышу почувствовать себя в безопасности и получать больше любви и ласки, так ему необходимой.</a:t>
            </a:r>
          </a:p>
          <a:p>
            <a:r>
              <a:rPr lang="ru-RU" sz="1200" dirty="0">
                <a:latin typeface="Calibri" panose="020F0502020204030204" pitchFamily="34" charset="0"/>
                <a:cs typeface="Calibri" panose="020F0502020204030204" pitchFamily="34" charset="0"/>
              </a:rPr>
              <a:t>Еще одно преимущество грудного вскармливания – это его удобство и безопасность, ведь уже готовый стерилизованный продукт находится в самой надежной и удобной таре, поэтому не надо покупать, греть, стерилизовать и готовить пищу для ребенка.</a:t>
            </a:r>
          </a:p>
          <a:p>
            <a:pPr marL="0" marR="0" lvl="0" indent="0" algn="l" defTabSz="914400" rtl="0" eaLnBrk="1" fontAlgn="base"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5"/>
          </p:nvPr>
        </p:nvSpPr>
        <p:spPr/>
        <p:txBody>
          <a:bodyPr/>
          <a:lstStyle/>
          <a:p>
            <a:fld id="{3BA10265-A8A8-4425-8C48-82A8ADFAD871}" type="slidenum">
              <a:rPr lang="ru-RU" smtClean="0"/>
              <a:pPr/>
              <a:t>9</a:t>
            </a:fld>
            <a:endParaRPr lang="ru-RU"/>
          </a:p>
        </p:txBody>
      </p:sp>
    </p:spTree>
    <p:extLst>
      <p:ext uri="{BB962C8B-B14F-4D97-AF65-F5344CB8AC3E}">
        <p14:creationId xmlns:p14="http://schemas.microsoft.com/office/powerpoint/2010/main" xmlns="" val="119037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8B998E9-510D-7D16-145D-10EAE12E98E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858549FC-1D0F-34D0-2BB1-A1705FB49F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EB10E884-F62B-F089-AAD0-E2611F12984D}"/>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5" name="Нижний колонтитул 4">
            <a:extLst>
              <a:ext uri="{FF2B5EF4-FFF2-40B4-BE49-F238E27FC236}">
                <a16:creationId xmlns:a16="http://schemas.microsoft.com/office/drawing/2014/main" xmlns="" id="{4F1D7024-BD2F-0A28-AC07-B2F9529FA0D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0E41C6C-303D-6941-A943-56FEE5814DEB}"/>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70292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7A793EF-CD64-D3EA-8438-13224F8C85C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8DB82FE5-3328-BD71-5244-3045267EE79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AD7766F-C249-16F6-E5D4-DF532E5CF5E2}"/>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5" name="Нижний колонтитул 4">
            <a:extLst>
              <a:ext uri="{FF2B5EF4-FFF2-40B4-BE49-F238E27FC236}">
                <a16:creationId xmlns:a16="http://schemas.microsoft.com/office/drawing/2014/main" xmlns="" id="{E34E4F00-5851-D4DB-EF54-D3888D0803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E170FC1-28C3-DE9E-A0B7-A4D2BBD869A0}"/>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122580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9BA3ED1D-168F-606C-CEA3-94C0059D124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E58E5646-7F50-9AEA-4945-6BB6619372A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4DC5090-C986-15B1-D16E-5F003B2EF56D}"/>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5" name="Нижний колонтитул 4">
            <a:extLst>
              <a:ext uri="{FF2B5EF4-FFF2-40B4-BE49-F238E27FC236}">
                <a16:creationId xmlns:a16="http://schemas.microsoft.com/office/drawing/2014/main" xmlns="" id="{BDF1A413-D8E9-ACBF-9696-29E4FD36D14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C444E41-AEF4-A9E4-86A2-DCF3C2DAAF3C}"/>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86565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1" name="PlaceHolder 1"/>
          <p:cNvSpPr>
            <a:spLocks noGrp="1"/>
          </p:cNvSpPr>
          <p:nvPr>
            <p:ph type="title"/>
          </p:nvPr>
        </p:nvSpPr>
        <p:spPr>
          <a:xfrm>
            <a:off x="478560" y="368280"/>
            <a:ext cx="11233440" cy="1320840"/>
          </a:xfrm>
          <a:prstGeom prst="rect">
            <a:avLst/>
          </a:prstGeom>
          <a:noFill/>
          <a:ln w="0">
            <a:noFill/>
          </a:ln>
        </p:spPr>
        <p:txBody>
          <a:bodyPr lIns="0" tIns="0" rIns="0" bIns="0" anchor="ctr">
            <a:noAutofit/>
          </a:bodyPr>
          <a:lstStyle>
            <a:lvl1pPr indent="0" algn="ctr">
              <a:buNone/>
              <a:defRPr/>
            </a:lvl1pPr>
          </a:lstStyle>
          <a:p>
            <a:pPr indent="0" algn="ctr">
              <a:buNone/>
            </a:pPr>
            <a:endParaRPr lang="ru-RU" sz="4400" b="0" strike="noStrike" spc="-1">
              <a:solidFill>
                <a:srgbClr val="000000"/>
              </a:solidFill>
              <a:latin typeface="Arial"/>
            </a:endParaRPr>
          </a:p>
        </p:txBody>
      </p:sp>
      <p:sp>
        <p:nvSpPr>
          <p:cNvPr id="22" name="PlaceHolder 2"/>
          <p:cNvSpPr>
            <a:spLocks noGrp="1"/>
          </p:cNvSpPr>
          <p:nvPr>
            <p:ph/>
          </p:nvPr>
        </p:nvSpPr>
        <p:spPr>
          <a:xfrm>
            <a:off x="478560" y="2042280"/>
            <a:ext cx="11233440" cy="4133160"/>
          </a:xfrm>
          <a:prstGeom prst="rect">
            <a:avLst/>
          </a:prstGeom>
          <a:noFill/>
          <a:ln w="0">
            <a:noFill/>
          </a:ln>
        </p:spPr>
        <p:txBody>
          <a:bodyPr lIns="0" tIns="0" rIns="0" bIns="0" anchor="t">
            <a:normAutofit/>
          </a:bodyPr>
          <a:lstStyle>
            <a:lvl1pPr indent="0">
              <a:spcBef>
                <a:spcPts val="1417"/>
              </a:spcBef>
              <a:buNone/>
              <a:defRPr/>
            </a:lvl1pPr>
          </a:lstStyle>
          <a:p>
            <a:pPr indent="0">
              <a:spcBef>
                <a:spcPts val="1417"/>
              </a:spcBef>
              <a:buNone/>
            </a:pPr>
            <a:endParaRPr lang="ru-RU"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3CEBBFB3-3D08-4195-8AAE-76B490169328}" type="slidenum">
              <a:rPr/>
              <a:pPr/>
              <a:t>‹#›</a:t>
            </a:fld>
            <a:endParaRPr/>
          </a:p>
        </p:txBody>
      </p:sp>
      <p:sp>
        <p:nvSpPr>
          <p:cNvPr id="6" name="PlaceHolder 5"/>
          <p:cNvSpPr>
            <a:spLocks noGrp="1"/>
          </p:cNvSpPr>
          <p:nvPr>
            <p:ph type="dt" idx="12"/>
          </p:nvPr>
        </p:nvSpPr>
        <p:spPr/>
        <p:txBody>
          <a:bodyPr/>
          <a:lstStyle/>
          <a:p>
            <a:endParaRPr/>
          </a:p>
        </p:txBody>
      </p:sp>
    </p:spTree>
    <p:extLst>
      <p:ext uri="{BB962C8B-B14F-4D97-AF65-F5344CB8AC3E}">
        <p14:creationId xmlns:p14="http://schemas.microsoft.com/office/powerpoint/2010/main" xmlns="" val="351743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F69ECB9-DF14-C99D-9841-4434CB1F6EF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00BB3309-00DA-0C20-8446-B92900737F2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D5E59F0-75EB-0DC8-BBC5-BE2F90E325B3}"/>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5" name="Нижний колонтитул 4">
            <a:extLst>
              <a:ext uri="{FF2B5EF4-FFF2-40B4-BE49-F238E27FC236}">
                <a16:creationId xmlns:a16="http://schemas.microsoft.com/office/drawing/2014/main" xmlns="" id="{2B37F91E-5330-BE6C-404C-321F2CF2637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5E8F6DB-4FE1-4461-730D-8640A3773D61}"/>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158162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5DCCCCF-815F-5E97-59D3-76F758E09A9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DEFB59D4-0E8C-0808-14A7-9237F5380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800490FD-AF3D-A9F5-440A-17967907146D}"/>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5" name="Нижний колонтитул 4">
            <a:extLst>
              <a:ext uri="{FF2B5EF4-FFF2-40B4-BE49-F238E27FC236}">
                <a16:creationId xmlns:a16="http://schemas.microsoft.com/office/drawing/2014/main" xmlns="" id="{CA622E8C-9A79-CB43-70E0-D434CEE7C0A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8011645-3C8D-572B-132A-D221E503292C}"/>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7651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9D0154E-CC56-0150-631A-D8AB4BD7350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89C9D27-D496-91D6-59FD-969FBDE7CE6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BED104A5-5527-AB9C-65D3-F93E3D8E6B2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2E55ED23-62E9-37E4-6314-43F9A5C09AC3}"/>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6" name="Нижний колонтитул 5">
            <a:extLst>
              <a:ext uri="{FF2B5EF4-FFF2-40B4-BE49-F238E27FC236}">
                <a16:creationId xmlns:a16="http://schemas.microsoft.com/office/drawing/2014/main" xmlns="" id="{5C461BB5-6113-7348-5A9A-2EBAE9B5139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37A0FFB-AE3E-294A-8B7A-3F885806350D}"/>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87807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0D2CD91-4B52-C45C-2298-A6B7D128518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96243EF6-B966-F0A9-5C5A-FAA3C3F8C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E9D1AC56-493B-0769-F43C-BF41878DB0B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9E27FDF4-DAF4-D6A1-A5AE-DA44A77F5C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BBEFA61A-0648-A1E0-E120-AED97091904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4E7B8012-4668-13B0-E037-A3FED1EC3C79}"/>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8" name="Нижний колонтитул 7">
            <a:extLst>
              <a:ext uri="{FF2B5EF4-FFF2-40B4-BE49-F238E27FC236}">
                <a16:creationId xmlns:a16="http://schemas.microsoft.com/office/drawing/2014/main" xmlns="" id="{45F17C19-0AE6-A782-ED92-E4C69F9ECC1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65AEC7CE-16FE-6E45-85AE-74796729464B}"/>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27691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FDB47A-8CED-9D88-4485-0D780A1706E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9B77F16B-D06C-1D4B-8220-F8EDF0995170}"/>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4" name="Нижний колонтитул 3">
            <a:extLst>
              <a:ext uri="{FF2B5EF4-FFF2-40B4-BE49-F238E27FC236}">
                <a16:creationId xmlns:a16="http://schemas.microsoft.com/office/drawing/2014/main" xmlns="" id="{97D58EA1-2D08-D0A4-2E5B-E6D5DBD0C08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140DB8A0-6163-7102-91F8-715FDEB374FA}"/>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98463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F9ADB52-BEE7-978A-EB03-B71B6D031713}"/>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3" name="Нижний колонтитул 2">
            <a:extLst>
              <a:ext uri="{FF2B5EF4-FFF2-40B4-BE49-F238E27FC236}">
                <a16:creationId xmlns:a16="http://schemas.microsoft.com/office/drawing/2014/main" xmlns="" id="{327C1461-B6E9-22C3-CF4B-53B021D679D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30D0A5B1-EAAA-FEEA-7C83-712E3F0F525E}"/>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50931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D7DF554-32E9-F5E4-2490-2E0078F344A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317F82D1-1413-82CE-54E2-2A4338074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0B7B6B34-7A0B-E90B-B4C8-FC5A78630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A02D029-7BA9-7D68-D9BC-AC5863F997CA}"/>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6" name="Нижний колонтитул 5">
            <a:extLst>
              <a:ext uri="{FF2B5EF4-FFF2-40B4-BE49-F238E27FC236}">
                <a16:creationId xmlns:a16="http://schemas.microsoft.com/office/drawing/2014/main" xmlns="" id="{038784BF-77E3-86A1-DD0A-F92EB6B0D1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14AB637-997A-B7FF-B387-AECD9E3912FD}"/>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109772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AD41A4-0285-6D44-5B85-D84036559DA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D4DE5EBF-ADF9-8586-6A7E-2A19357065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59218F74-B468-8C64-DC71-2B8A14E16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1D3E096-36E4-CBDE-2E86-9DC9FF2F5C53}"/>
              </a:ext>
            </a:extLst>
          </p:cNvPr>
          <p:cNvSpPr>
            <a:spLocks noGrp="1"/>
          </p:cNvSpPr>
          <p:nvPr>
            <p:ph type="dt" sz="half" idx="10"/>
          </p:nvPr>
        </p:nvSpPr>
        <p:spPr/>
        <p:txBody>
          <a:bodyPr/>
          <a:lstStyle/>
          <a:p>
            <a:fld id="{FE4AB96E-5BAA-4A49-8328-191FCB1EB03A}" type="datetimeFigureOut">
              <a:rPr lang="ru-RU" smtClean="0"/>
              <a:pPr/>
              <a:t>31.03.2025</a:t>
            </a:fld>
            <a:endParaRPr lang="ru-RU"/>
          </a:p>
        </p:txBody>
      </p:sp>
      <p:sp>
        <p:nvSpPr>
          <p:cNvPr id="6" name="Нижний колонтитул 5">
            <a:extLst>
              <a:ext uri="{FF2B5EF4-FFF2-40B4-BE49-F238E27FC236}">
                <a16:creationId xmlns:a16="http://schemas.microsoft.com/office/drawing/2014/main" xmlns="" id="{B42B7374-CCD7-A644-8314-EC76F8B6D67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2D16CD4-1763-D01F-F39E-D48EDB61AFCF}"/>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572168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3CC1738-F83B-B331-0B0F-E5E8AF69F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6D0D4C27-1491-B4CE-E8D3-6FFF1B36F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75202B0-3A41-18ED-C890-CBB10B0E1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AB96E-5BAA-4A49-8328-191FCB1EB03A}" type="datetimeFigureOut">
              <a:rPr lang="ru-RU" smtClean="0"/>
              <a:pPr/>
              <a:t>31.03.2025</a:t>
            </a:fld>
            <a:endParaRPr lang="ru-RU"/>
          </a:p>
        </p:txBody>
      </p:sp>
      <p:sp>
        <p:nvSpPr>
          <p:cNvPr id="5" name="Нижний колонтитул 4">
            <a:extLst>
              <a:ext uri="{FF2B5EF4-FFF2-40B4-BE49-F238E27FC236}">
                <a16:creationId xmlns:a16="http://schemas.microsoft.com/office/drawing/2014/main" xmlns="" id="{7132BA08-4063-7C7C-79A5-F8357B442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82AF635B-B30E-D9EE-AA62-0A7707102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63076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1A3B065-EE22-4DAD-974C-857B8AF2908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885442"/>
          </a:xfrm>
          <a:prstGeom prst="rect">
            <a:avLst/>
          </a:prstGeom>
        </p:spPr>
      </p:pic>
      <p:sp>
        <p:nvSpPr>
          <p:cNvPr id="2" name="Заголовок 1">
            <a:extLst>
              <a:ext uri="{FF2B5EF4-FFF2-40B4-BE49-F238E27FC236}">
                <a16:creationId xmlns:a16="http://schemas.microsoft.com/office/drawing/2014/main" xmlns="" id="{2769D9AF-547E-69CB-E7F2-87129C4FD852}"/>
              </a:ext>
            </a:extLst>
          </p:cNvPr>
          <p:cNvSpPr>
            <a:spLocks noGrp="1"/>
          </p:cNvSpPr>
          <p:nvPr>
            <p:ph type="title"/>
          </p:nvPr>
        </p:nvSpPr>
        <p:spPr>
          <a:xfrm>
            <a:off x="976489" y="522346"/>
            <a:ext cx="10515600" cy="1325563"/>
          </a:xfrm>
        </p:spPr>
        <p:txBody>
          <a:bodyPr>
            <a:normAutofit/>
          </a:bodyPr>
          <a:lstStyle/>
          <a:p>
            <a:pPr algn="ctr"/>
            <a:r>
              <a:rPr lang="ru-RU" sz="4000" b="1" dirty="0">
                <a:solidFill>
                  <a:srgbClr val="C00000"/>
                </a:solidFill>
                <a:latin typeface="+mn-lt"/>
                <a:cs typeface="Times New Roman" panose="02020603050405020304" pitchFamily="18" charset="0"/>
              </a:rPr>
              <a:t>Неделя здоровья матери и ребенка</a:t>
            </a:r>
            <a:endParaRPr lang="ru-RU" sz="4000" dirty="0">
              <a:solidFill>
                <a:srgbClr val="C00000"/>
              </a:solidFill>
              <a:latin typeface="+mn-lt"/>
              <a:cs typeface="Times New Roman" panose="02020603050405020304" pitchFamily="18" charset="0"/>
            </a:endParaRPr>
          </a:p>
        </p:txBody>
      </p:sp>
      <p:sp>
        <p:nvSpPr>
          <p:cNvPr id="10" name="Объект 2">
            <a:extLst>
              <a:ext uri="{FF2B5EF4-FFF2-40B4-BE49-F238E27FC236}">
                <a16:creationId xmlns:a16="http://schemas.microsoft.com/office/drawing/2014/main" xmlns="" id="{4232C7FA-6549-0A48-14A8-CB07075800A9}"/>
              </a:ext>
            </a:extLst>
          </p:cNvPr>
          <p:cNvSpPr txBox="1">
            <a:spLocks/>
          </p:cNvSpPr>
          <p:nvPr/>
        </p:nvSpPr>
        <p:spPr>
          <a:xfrm>
            <a:off x="699911" y="1663795"/>
            <a:ext cx="10291157" cy="930591"/>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ru-RU" b="1" dirty="0">
                <a:solidFill>
                  <a:srgbClr val="0070C0"/>
                </a:solidFill>
              </a:rPr>
              <a:t>	</a:t>
            </a:r>
            <a:r>
              <a:rPr lang="ru-RU" sz="9600" b="1" dirty="0">
                <a:solidFill>
                  <a:srgbClr val="002060"/>
                </a:solidFill>
                <a:cs typeface="Times New Roman" panose="02020603050405020304" pitchFamily="18" charset="0"/>
              </a:rPr>
              <a:t>С 31 марта по 06 апреля 2025 года Минздрав России проводит </a:t>
            </a:r>
          </a:p>
          <a:p>
            <a:pPr marL="0" indent="0" algn="ctr">
              <a:lnSpc>
                <a:spcPct val="100000"/>
              </a:lnSpc>
              <a:buFont typeface="Arial" panose="020B0604020202020204" pitchFamily="34" charset="0"/>
              <a:buNone/>
            </a:pPr>
            <a:r>
              <a:rPr lang="ru-RU" sz="9600" b="1" dirty="0">
                <a:solidFill>
                  <a:srgbClr val="002060"/>
                </a:solidFill>
                <a:cs typeface="Times New Roman" panose="02020603050405020304" pitchFamily="18" charset="0"/>
              </a:rPr>
              <a:t>Неделю здоровья матери и ребенка</a:t>
            </a:r>
            <a:endParaRPr lang="ru-RU" sz="9600" dirty="0">
              <a:solidFill>
                <a:srgbClr val="002060"/>
              </a:solidFill>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FA25EDC8-0DCA-4D03-8199-B40105193070}"/>
              </a:ext>
            </a:extLst>
          </p:cNvPr>
          <p:cNvSpPr/>
          <p:nvPr/>
        </p:nvSpPr>
        <p:spPr>
          <a:xfrm>
            <a:off x="5736259" y="2786272"/>
            <a:ext cx="6096000" cy="1569660"/>
          </a:xfrm>
          <a:prstGeom prst="rect">
            <a:avLst/>
          </a:prstGeom>
        </p:spPr>
        <p:txBody>
          <a:bodyPr>
            <a:spAutoFit/>
          </a:bodyPr>
          <a:lstStyle/>
          <a:p>
            <a:pPr algn="just"/>
            <a:r>
              <a:rPr lang="ru-RU" sz="2400" b="1" dirty="0">
                <a:solidFill>
                  <a:srgbClr val="C00000"/>
                </a:solidFill>
                <a:cs typeface="Times New Roman" panose="02020603050405020304" pitchFamily="18" charset="0"/>
              </a:rPr>
              <a:t>“Семья - это не просто основа государства и общества, это духовное явление, основа нравственности” </a:t>
            </a:r>
          </a:p>
          <a:p>
            <a:pPr algn="just"/>
            <a:r>
              <a:rPr lang="ru-RU" sz="2400" b="1" dirty="0">
                <a:solidFill>
                  <a:srgbClr val="C00000"/>
                </a:solidFill>
                <a:cs typeface="Times New Roman" panose="02020603050405020304" pitchFamily="18" charset="0"/>
              </a:rPr>
              <a:t>В.В. Путин</a:t>
            </a:r>
          </a:p>
        </p:txBody>
      </p:sp>
      <p:pic>
        <p:nvPicPr>
          <p:cNvPr id="6" name="Рисунок 5">
            <a:extLst>
              <a:ext uri="{FF2B5EF4-FFF2-40B4-BE49-F238E27FC236}">
                <a16:creationId xmlns:a16="http://schemas.microsoft.com/office/drawing/2014/main" xmlns="" id="{12ED94AF-36B0-4E0A-A783-E8A8638F8E3C}"/>
              </a:ext>
            </a:extLst>
          </p:cNvPr>
          <p:cNvPicPr>
            <a:picLocks noChangeAspect="1"/>
          </p:cNvPicPr>
          <p:nvPr/>
        </p:nvPicPr>
        <p:blipFill>
          <a:blip r:embed="rId4"/>
          <a:stretch>
            <a:fillRect/>
          </a:stretch>
        </p:blipFill>
        <p:spPr>
          <a:xfrm>
            <a:off x="216013" y="2854968"/>
            <a:ext cx="5306963" cy="3879275"/>
          </a:xfrm>
          <a:prstGeom prst="rect">
            <a:avLst/>
          </a:prstGeom>
          <a:ln>
            <a:noFill/>
          </a:ln>
          <a:effectLst>
            <a:softEdge rad="112500"/>
          </a:effectLst>
        </p:spPr>
      </p:pic>
      <p:pic>
        <p:nvPicPr>
          <p:cNvPr id="7" name="Рисунок 6">
            <a:extLst>
              <a:ext uri="{FF2B5EF4-FFF2-40B4-BE49-F238E27FC236}">
                <a16:creationId xmlns:a16="http://schemas.microsoft.com/office/drawing/2014/main" xmlns="" id="{DE607C4F-856B-46AF-97EE-A2A5924B4958}"/>
              </a:ext>
            </a:extLst>
          </p:cNvPr>
          <p:cNvPicPr>
            <a:picLocks noChangeAspect="1"/>
          </p:cNvPicPr>
          <p:nvPr/>
        </p:nvPicPr>
        <p:blipFill>
          <a:blip r:embed="rId5"/>
          <a:stretch>
            <a:fillRect/>
          </a:stretch>
        </p:blipFill>
        <p:spPr>
          <a:xfrm>
            <a:off x="0" y="0"/>
            <a:ext cx="2048256" cy="706459"/>
          </a:xfrm>
          <a:prstGeom prst="rect">
            <a:avLst/>
          </a:prstGeom>
        </p:spPr>
      </p:pic>
    </p:spTree>
    <p:extLst>
      <p:ext uri="{BB962C8B-B14F-4D97-AF65-F5344CB8AC3E}">
        <p14:creationId xmlns:p14="http://schemas.microsoft.com/office/powerpoint/2010/main" xmlns="" val="1566977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7F4527AE-036C-49BE-8B16-02DF0B066B4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9164"/>
            <a:ext cx="12192000" cy="6867164"/>
          </a:xfrm>
          <a:prstGeom prst="rect">
            <a:avLst/>
          </a:prstGeom>
        </p:spPr>
      </p:pic>
      <p:pic>
        <p:nvPicPr>
          <p:cNvPr id="3" name="Рисунок 2">
            <a:extLst>
              <a:ext uri="{FF2B5EF4-FFF2-40B4-BE49-F238E27FC236}">
                <a16:creationId xmlns:a16="http://schemas.microsoft.com/office/drawing/2014/main" xmlns="" id="{B06A91FD-F3DA-4152-AE0A-D9D84A0B6059}"/>
              </a:ext>
            </a:extLst>
          </p:cNvPr>
          <p:cNvPicPr>
            <a:picLocks noChangeAspect="1"/>
          </p:cNvPicPr>
          <p:nvPr/>
        </p:nvPicPr>
        <p:blipFill>
          <a:blip r:embed="rId4"/>
          <a:stretch>
            <a:fillRect/>
          </a:stretch>
        </p:blipFill>
        <p:spPr>
          <a:xfrm>
            <a:off x="1123696" y="276596"/>
            <a:ext cx="10127487" cy="6460236"/>
          </a:xfrm>
          <a:prstGeom prst="rect">
            <a:avLst/>
          </a:prstGeom>
          <a:ln>
            <a:noFill/>
          </a:ln>
          <a:effectLst>
            <a:softEdge rad="112500"/>
          </a:effectLst>
        </p:spPr>
      </p:pic>
      <p:pic>
        <p:nvPicPr>
          <p:cNvPr id="6" name="Рисунок 17">
            <a:extLst>
              <a:ext uri="{FF2B5EF4-FFF2-40B4-BE49-F238E27FC236}">
                <a16:creationId xmlns:a16="http://schemas.microsoft.com/office/drawing/2014/main" xmlns="" id="{984562B3-0843-4DE1-8D68-0E09B21628C1}"/>
              </a:ext>
            </a:extLst>
          </p:cNvPr>
          <p:cNvPicPr/>
          <p:nvPr/>
        </p:nvPicPr>
        <p:blipFill>
          <a:blip r:embed="rId5"/>
          <a:stretch/>
        </p:blipFill>
        <p:spPr>
          <a:xfrm>
            <a:off x="-10159" y="0"/>
            <a:ext cx="1901952" cy="548630"/>
          </a:xfrm>
          <a:prstGeom prst="rect">
            <a:avLst/>
          </a:prstGeom>
          <a:ln w="0">
            <a:noFill/>
          </a:ln>
        </p:spPr>
      </p:pic>
    </p:spTree>
    <p:extLst>
      <p:ext uri="{BB962C8B-B14F-4D97-AF65-F5344CB8AC3E}">
        <p14:creationId xmlns:p14="http://schemas.microsoft.com/office/powerpoint/2010/main" xmlns="" val="300871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3D91C801-D09F-439A-8104-DF02CA7AAC7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sp>
        <p:nvSpPr>
          <p:cNvPr id="2" name="Заголовок 1"/>
          <p:cNvSpPr>
            <a:spLocks noGrp="1"/>
          </p:cNvSpPr>
          <p:nvPr>
            <p:ph type="title"/>
          </p:nvPr>
        </p:nvSpPr>
        <p:spPr>
          <a:xfrm>
            <a:off x="1955637" y="289634"/>
            <a:ext cx="8427027" cy="580157"/>
          </a:xfrm>
        </p:spPr>
        <p:txBody>
          <a:bodyPr>
            <a:normAutofit fontScale="90000"/>
          </a:bodyPr>
          <a:lstStyle/>
          <a:p>
            <a:pPr algn="ctr"/>
            <a:r>
              <a:rPr lang="ru-RU" sz="3100" b="1" dirty="0">
                <a:solidFill>
                  <a:srgbClr val="C00000"/>
                </a:solidFill>
                <a:latin typeface="+mn-lt"/>
              </a:rPr>
              <a:t>Про репродуктивное здоровье</a:t>
            </a:r>
            <a:r>
              <a:rPr lang="ru-RU" sz="3600" dirty="0">
                <a:latin typeface="+mn-lt"/>
              </a:rPr>
              <a:t/>
            </a:r>
            <a:br>
              <a:rPr lang="ru-RU" sz="3600" dirty="0">
                <a:latin typeface="+mn-lt"/>
              </a:rPr>
            </a:br>
            <a:endParaRPr lang="ru-RU" sz="3600" dirty="0">
              <a:latin typeface="+mn-lt"/>
            </a:endParaRPr>
          </a:p>
        </p:txBody>
      </p:sp>
      <p:sp>
        <p:nvSpPr>
          <p:cNvPr id="3" name="Содержимое 2"/>
          <p:cNvSpPr>
            <a:spLocks noGrp="1"/>
          </p:cNvSpPr>
          <p:nvPr>
            <p:ph idx="1"/>
          </p:nvPr>
        </p:nvSpPr>
        <p:spPr>
          <a:xfrm>
            <a:off x="518159" y="869791"/>
            <a:ext cx="11301984" cy="5274977"/>
          </a:xfrm>
        </p:spPr>
        <p:txBody>
          <a:bodyPr>
            <a:noAutofit/>
          </a:bodyPr>
          <a:lstStyle/>
          <a:p>
            <a:pPr marL="0" indent="0">
              <a:spcBef>
                <a:spcPts val="0"/>
              </a:spcBef>
              <a:buSzPts val="1000"/>
              <a:buNone/>
              <a:tabLst>
                <a:tab pos="457200" algn="l"/>
              </a:tabLst>
            </a:pPr>
            <a:r>
              <a:rPr lang="ru-RU" sz="2000" b="1" dirty="0">
                <a:solidFill>
                  <a:srgbClr val="002060"/>
                </a:solidFill>
              </a:rPr>
              <a:t>Главное условие рождения полноценного ребенка — </a:t>
            </a:r>
            <a:r>
              <a:rPr lang="ru-RU" sz="2000" b="1" dirty="0">
                <a:solidFill>
                  <a:srgbClr val="C00000"/>
                </a:solidFill>
              </a:rPr>
              <a:t>здоровье родителей перед зачатием, во время него, а женщины — и при вынашивании плода. </a:t>
            </a:r>
            <a:r>
              <a:rPr lang="ru-RU" sz="2000" b="1" dirty="0">
                <a:solidFill>
                  <a:srgbClr val="002060"/>
                </a:solidFill>
              </a:rPr>
              <a:t>Любые болезни родителей и, прежде всего, матери, оказывают влияние на внутриутробное развитие ребенка. </a:t>
            </a:r>
          </a:p>
          <a:p>
            <a:pPr marL="0" indent="0">
              <a:spcBef>
                <a:spcPts val="0"/>
              </a:spcBef>
              <a:buSzPts val="1000"/>
              <a:buNone/>
              <a:tabLst>
                <a:tab pos="457200" algn="l"/>
              </a:tabLst>
            </a:pPr>
            <a:r>
              <a:rPr lang="ru-RU" sz="2000" b="1" dirty="0">
                <a:solidFill>
                  <a:srgbClr val="002060"/>
                </a:solidFill>
              </a:rPr>
              <a:t>По некоторым данным, число абсолютно здоровых женщин в России </a:t>
            </a:r>
            <a:r>
              <a:rPr lang="ru-RU" sz="2000" b="1" dirty="0">
                <a:solidFill>
                  <a:srgbClr val="C00000"/>
                </a:solidFill>
              </a:rPr>
              <a:t>не превышает 6 %, </a:t>
            </a:r>
            <a:r>
              <a:rPr lang="ru-RU" sz="2000" b="1" dirty="0">
                <a:solidFill>
                  <a:srgbClr val="002060"/>
                </a:solidFill>
              </a:rPr>
              <a:t>что связано с ростом гинекологических заболеваний.</a:t>
            </a:r>
          </a:p>
          <a:p>
            <a:pPr marL="0" indent="0">
              <a:spcBef>
                <a:spcPts val="0"/>
              </a:spcBef>
              <a:buSzPts val="1000"/>
              <a:buNone/>
              <a:tabLst>
                <a:tab pos="457200" algn="l"/>
              </a:tabLst>
            </a:pPr>
            <a:endParaRPr lang="ru-RU" sz="2000" b="1" dirty="0"/>
          </a:p>
          <a:p>
            <a:pPr marL="0" indent="0">
              <a:spcBef>
                <a:spcPts val="0"/>
              </a:spcBef>
              <a:buSzPts val="1000"/>
              <a:buNone/>
              <a:tabLst>
                <a:tab pos="457200" algn="l"/>
              </a:tabLst>
            </a:pPr>
            <a:r>
              <a:rPr lang="ru-RU" sz="2000" b="1" dirty="0">
                <a:solidFill>
                  <a:srgbClr val="C00000"/>
                </a:solidFill>
              </a:rPr>
              <a:t>ОТМЕЧАЕТСЯ:</a:t>
            </a:r>
          </a:p>
          <a:p>
            <a:pPr>
              <a:spcBef>
                <a:spcPts val="0"/>
              </a:spcBef>
              <a:buSzPts val="1000"/>
              <a:buFont typeface="Wingdings" panose="05000000000000000000" pitchFamily="2" charset="2"/>
              <a:buChar char="Ø"/>
              <a:tabLst>
                <a:tab pos="457200" algn="l"/>
              </a:tabLst>
            </a:pPr>
            <a:r>
              <a:rPr lang="ru-RU" sz="2000" b="1" dirty="0">
                <a:solidFill>
                  <a:srgbClr val="002060"/>
                </a:solidFill>
              </a:rPr>
              <a:t>рост заболеваемости эндометриозом </a:t>
            </a:r>
          </a:p>
          <a:p>
            <a:pPr>
              <a:spcBef>
                <a:spcPts val="0"/>
              </a:spcBef>
              <a:buSzPts val="1000"/>
              <a:buFont typeface="Wingdings" panose="05000000000000000000" pitchFamily="2" charset="2"/>
              <a:buChar char="Ø"/>
              <a:tabLst>
                <a:tab pos="457200" algn="l"/>
              </a:tabLst>
            </a:pPr>
            <a:r>
              <a:rPr lang="ru-RU" sz="2000" b="1" dirty="0">
                <a:solidFill>
                  <a:srgbClr val="002060"/>
                </a:solidFill>
              </a:rPr>
              <a:t>воспалительными заболеваниями гениталий </a:t>
            </a:r>
          </a:p>
          <a:p>
            <a:pPr>
              <a:spcBef>
                <a:spcPts val="0"/>
              </a:spcBef>
              <a:buSzPts val="1000"/>
              <a:buFont typeface="Wingdings" panose="05000000000000000000" pitchFamily="2" charset="2"/>
              <a:buChar char="Ø"/>
              <a:tabLst>
                <a:tab pos="457200" algn="l"/>
              </a:tabLst>
            </a:pPr>
            <a:r>
              <a:rPr lang="ru-RU" sz="2000" b="1" dirty="0">
                <a:solidFill>
                  <a:srgbClr val="002060"/>
                </a:solidFill>
              </a:rPr>
              <a:t>увеличение числа случаев расстройств менструальной функции</a:t>
            </a:r>
          </a:p>
          <a:p>
            <a:pPr marL="0" indent="0">
              <a:spcBef>
                <a:spcPts val="0"/>
              </a:spcBef>
              <a:buSzPts val="1000"/>
              <a:buNone/>
              <a:tabLst>
                <a:tab pos="457200" algn="l"/>
              </a:tabLst>
            </a:pPr>
            <a:r>
              <a:rPr lang="ru-RU" sz="2000" b="1" dirty="0"/>
              <a:t> </a:t>
            </a:r>
          </a:p>
          <a:p>
            <a:pPr marL="0" indent="0">
              <a:spcBef>
                <a:spcPts val="0"/>
              </a:spcBef>
              <a:buSzPts val="1000"/>
              <a:buNone/>
              <a:tabLst>
                <a:tab pos="457200" algn="l"/>
              </a:tabLst>
            </a:pPr>
            <a:r>
              <a:rPr lang="ru-RU" sz="2000" b="1" dirty="0">
                <a:solidFill>
                  <a:srgbClr val="C00000"/>
                </a:solidFill>
              </a:rPr>
              <a:t>Особую опасность для репродуктивной функции женщины </a:t>
            </a:r>
          </a:p>
          <a:p>
            <a:pPr marL="0" indent="0">
              <a:spcBef>
                <a:spcPts val="0"/>
              </a:spcBef>
              <a:buSzPts val="1000"/>
              <a:buNone/>
              <a:tabLst>
                <a:tab pos="457200" algn="l"/>
              </a:tabLst>
            </a:pPr>
            <a:r>
              <a:rPr lang="ru-RU" sz="2000" b="1" dirty="0">
                <a:solidFill>
                  <a:srgbClr val="C00000"/>
                </a:solidFill>
              </a:rPr>
              <a:t>представляют заболевания, передающиеся половым путем, </a:t>
            </a:r>
          </a:p>
          <a:p>
            <a:pPr marL="0" indent="0">
              <a:spcBef>
                <a:spcPts val="0"/>
              </a:spcBef>
              <a:buSzPts val="1000"/>
              <a:buNone/>
              <a:tabLst>
                <a:tab pos="457200" algn="l"/>
              </a:tabLst>
            </a:pPr>
            <a:r>
              <a:rPr lang="ru-RU" sz="2000" b="1" dirty="0">
                <a:solidFill>
                  <a:srgbClr val="C00000"/>
                </a:solidFill>
              </a:rPr>
              <a:t>последствия которых </a:t>
            </a:r>
            <a:r>
              <a:rPr lang="ru-RU" sz="2000" b="1" dirty="0" err="1">
                <a:solidFill>
                  <a:srgbClr val="C00000"/>
                </a:solidFill>
              </a:rPr>
              <a:t>проиводят</a:t>
            </a:r>
            <a:r>
              <a:rPr lang="ru-RU" sz="2000" b="1" dirty="0">
                <a:solidFill>
                  <a:srgbClr val="C00000"/>
                </a:solidFill>
              </a:rPr>
              <a:t>:</a:t>
            </a:r>
          </a:p>
          <a:p>
            <a:pPr>
              <a:spcBef>
                <a:spcPts val="0"/>
              </a:spcBef>
              <a:buSzPts val="1000"/>
              <a:buFont typeface="Wingdings" panose="05000000000000000000" pitchFamily="2" charset="2"/>
              <a:buChar char="Ø"/>
              <a:tabLst>
                <a:tab pos="457200" algn="l"/>
              </a:tabLst>
            </a:pPr>
            <a:r>
              <a:rPr lang="ru-RU" sz="2000" b="1" dirty="0">
                <a:solidFill>
                  <a:srgbClr val="002060"/>
                </a:solidFill>
              </a:rPr>
              <a:t>патологии беременности</a:t>
            </a:r>
          </a:p>
          <a:p>
            <a:pPr>
              <a:spcBef>
                <a:spcPts val="0"/>
              </a:spcBef>
              <a:buSzPts val="1000"/>
              <a:buFont typeface="Wingdings" panose="05000000000000000000" pitchFamily="2" charset="2"/>
              <a:buChar char="Ø"/>
              <a:tabLst>
                <a:tab pos="457200" algn="l"/>
              </a:tabLst>
            </a:pPr>
            <a:r>
              <a:rPr lang="ru-RU" sz="2000" b="1" dirty="0">
                <a:solidFill>
                  <a:srgbClr val="002060"/>
                </a:solidFill>
              </a:rPr>
              <a:t>самопроизвольным выкидышам</a:t>
            </a:r>
          </a:p>
          <a:p>
            <a:pPr>
              <a:spcBef>
                <a:spcPts val="0"/>
              </a:spcBef>
              <a:buSzPts val="1000"/>
              <a:buFont typeface="Wingdings" panose="05000000000000000000" pitchFamily="2" charset="2"/>
              <a:buChar char="Ø"/>
              <a:tabLst>
                <a:tab pos="457200" algn="l"/>
              </a:tabLst>
            </a:pPr>
            <a:r>
              <a:rPr lang="ru-RU" sz="2000" b="1" dirty="0">
                <a:solidFill>
                  <a:srgbClr val="002060"/>
                </a:solidFill>
              </a:rPr>
              <a:t>росту числа недоношенных и маловесных младенцев </a:t>
            </a:r>
          </a:p>
          <a:p>
            <a:pPr>
              <a:spcBef>
                <a:spcPts val="0"/>
              </a:spcBef>
              <a:buSzPts val="1000"/>
              <a:buFont typeface="Wingdings" panose="05000000000000000000" pitchFamily="2" charset="2"/>
              <a:buChar char="Ø"/>
              <a:tabLst>
                <a:tab pos="457200" algn="l"/>
              </a:tabLst>
            </a:pPr>
            <a:r>
              <a:rPr lang="ru-RU" sz="2000" b="1" dirty="0">
                <a:solidFill>
                  <a:srgbClr val="002060"/>
                </a:solidFill>
              </a:rPr>
              <a:t>детей с врожденными пороками</a:t>
            </a:r>
          </a:p>
        </p:txBody>
      </p:sp>
      <p:pic>
        <p:nvPicPr>
          <p:cNvPr id="7" name="Рисунок 6">
            <a:extLst>
              <a:ext uri="{FF2B5EF4-FFF2-40B4-BE49-F238E27FC236}">
                <a16:creationId xmlns:a16="http://schemas.microsoft.com/office/drawing/2014/main" xmlns="" id="{6794BCB4-E058-4237-8A2D-06DC7A2AC203}"/>
              </a:ext>
            </a:extLst>
          </p:cNvPr>
          <p:cNvPicPr>
            <a:picLocks noChangeAspect="1"/>
          </p:cNvPicPr>
          <p:nvPr/>
        </p:nvPicPr>
        <p:blipFill>
          <a:blip r:embed="rId4"/>
          <a:stretch>
            <a:fillRect/>
          </a:stretch>
        </p:blipFill>
        <p:spPr>
          <a:xfrm>
            <a:off x="8198623" y="2472573"/>
            <a:ext cx="3621520" cy="2940675"/>
          </a:xfrm>
          <a:prstGeom prst="rect">
            <a:avLst/>
          </a:prstGeom>
          <a:ln>
            <a:noFill/>
          </a:ln>
          <a:effectLst>
            <a:softEdge rad="112500"/>
          </a:effectLst>
        </p:spPr>
      </p:pic>
      <p:pic>
        <p:nvPicPr>
          <p:cNvPr id="4" name="Рисунок 3">
            <a:extLst>
              <a:ext uri="{FF2B5EF4-FFF2-40B4-BE49-F238E27FC236}">
                <a16:creationId xmlns:a16="http://schemas.microsoft.com/office/drawing/2014/main" xmlns="" id="{DC5B2A52-77A8-474B-BAB1-EC2CDB18CA8E}"/>
              </a:ext>
            </a:extLst>
          </p:cNvPr>
          <p:cNvPicPr>
            <a:picLocks noChangeAspect="1"/>
          </p:cNvPicPr>
          <p:nvPr/>
        </p:nvPicPr>
        <p:blipFill>
          <a:blip r:embed="rId5"/>
          <a:stretch>
            <a:fillRect/>
          </a:stretch>
        </p:blipFill>
        <p:spPr>
          <a:xfrm>
            <a:off x="0" y="54910"/>
            <a:ext cx="1896020" cy="652329"/>
          </a:xfrm>
          <a:prstGeom prst="rect">
            <a:avLst/>
          </a:prstGeom>
        </p:spPr>
      </p:pic>
    </p:spTree>
    <p:extLst>
      <p:ext uri="{BB962C8B-B14F-4D97-AF65-F5344CB8AC3E}">
        <p14:creationId xmlns:p14="http://schemas.microsoft.com/office/powerpoint/2010/main" xmlns="" val="318710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159AE930-7BEE-433E-9C06-E249E04F4EA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sp>
        <p:nvSpPr>
          <p:cNvPr id="16386" name="Rectangle 2">
            <a:extLst>
              <a:ext uri="{FF2B5EF4-FFF2-40B4-BE49-F238E27FC236}">
                <a16:creationId xmlns:a16="http://schemas.microsoft.com/office/drawing/2014/main" xmlns="" id="{D6474E48-157C-41A0-B5A6-23D34E2D2EB8}"/>
              </a:ext>
            </a:extLst>
          </p:cNvPr>
          <p:cNvSpPr>
            <a:spLocks noGrp="1" noChangeArrowheads="1"/>
          </p:cNvSpPr>
          <p:nvPr>
            <p:ph type="title"/>
          </p:nvPr>
        </p:nvSpPr>
        <p:spPr>
          <a:xfrm>
            <a:off x="1085088" y="152636"/>
            <a:ext cx="10021824" cy="1460564"/>
          </a:xfrm>
        </p:spPr>
        <p:txBody>
          <a:bodyPr>
            <a:normAutofit/>
          </a:bodyPr>
          <a:lstStyle/>
          <a:p>
            <a:pPr algn="ctr" eaLnBrk="1" hangingPunct="1"/>
            <a:r>
              <a:rPr lang="ru-RU" altLang="ru-RU" sz="2800" b="1" dirty="0">
                <a:solidFill>
                  <a:srgbClr val="C00000"/>
                </a:solidFill>
                <a:latin typeface="+mn-lt"/>
                <a:cs typeface="Calibri" panose="020F0502020204030204" pitchFamily="34" charset="0"/>
              </a:rPr>
              <a:t>Основные причины нарушения здоровья </a:t>
            </a:r>
            <a:br>
              <a:rPr lang="ru-RU" altLang="ru-RU" sz="2800" b="1" dirty="0">
                <a:solidFill>
                  <a:srgbClr val="C00000"/>
                </a:solidFill>
                <a:latin typeface="+mn-lt"/>
                <a:cs typeface="Calibri" panose="020F0502020204030204" pitchFamily="34" charset="0"/>
              </a:rPr>
            </a:br>
            <a:r>
              <a:rPr lang="ru-RU" altLang="ru-RU" sz="2800" b="1" dirty="0">
                <a:solidFill>
                  <a:srgbClr val="C00000"/>
                </a:solidFill>
                <a:latin typeface="+mn-lt"/>
                <a:cs typeface="Calibri" panose="020F0502020204030204" pitchFamily="34" charset="0"/>
              </a:rPr>
              <a:t>репродуктивной системы человека</a:t>
            </a:r>
            <a:r>
              <a:rPr lang="ru-RU" altLang="ru-RU" sz="2800" dirty="0">
                <a:latin typeface="Calibri" panose="020F0502020204030204" pitchFamily="34" charset="0"/>
                <a:cs typeface="Calibri" panose="020F0502020204030204" pitchFamily="34" charset="0"/>
              </a:rPr>
              <a:t/>
            </a:r>
            <a:br>
              <a:rPr lang="ru-RU" altLang="ru-RU" sz="2800" dirty="0">
                <a:latin typeface="Calibri" panose="020F0502020204030204" pitchFamily="34" charset="0"/>
                <a:cs typeface="Calibri" panose="020F0502020204030204" pitchFamily="34" charset="0"/>
              </a:rPr>
            </a:br>
            <a:endParaRPr lang="ru-RU" altLang="ru-RU" sz="2800" dirty="0">
              <a:latin typeface="Calibri" panose="020F0502020204030204" pitchFamily="34" charset="0"/>
              <a:cs typeface="Calibri" panose="020F0502020204030204" pitchFamily="34" charset="0"/>
            </a:endParaRPr>
          </a:p>
        </p:txBody>
      </p:sp>
      <p:sp>
        <p:nvSpPr>
          <p:cNvPr id="16387" name="Rectangle 3">
            <a:extLst>
              <a:ext uri="{FF2B5EF4-FFF2-40B4-BE49-F238E27FC236}">
                <a16:creationId xmlns:a16="http://schemas.microsoft.com/office/drawing/2014/main" xmlns="" id="{9FA5C07C-E7F6-4391-8DEF-825D6D5E0120}"/>
              </a:ext>
            </a:extLst>
          </p:cNvPr>
          <p:cNvSpPr>
            <a:spLocks noGrp="1" noChangeArrowheads="1"/>
          </p:cNvSpPr>
          <p:nvPr>
            <p:ph type="body" idx="1"/>
          </p:nvPr>
        </p:nvSpPr>
        <p:spPr>
          <a:xfrm>
            <a:off x="362681" y="1337085"/>
            <a:ext cx="9953022" cy="4632269"/>
          </a:xfrm>
        </p:spPr>
        <p:txBody>
          <a:bodyPr/>
          <a:lstStyle/>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Начало половой жизни в раннем возрасте</a:t>
            </a:r>
          </a:p>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Искусственное прерывание беременности</a:t>
            </a:r>
          </a:p>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Распространение инфекционных заболеваний, передающихся половым путем</a:t>
            </a:r>
          </a:p>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Чрезмерное загрязнение окружающей среды</a:t>
            </a:r>
          </a:p>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Неправильное питание</a:t>
            </a:r>
          </a:p>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Вредные привычки</a:t>
            </a:r>
          </a:p>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Нарушения в гормональной системе</a:t>
            </a:r>
          </a:p>
          <a:p>
            <a:pPr eaLnBrk="1" hangingPunct="1">
              <a:buFont typeface="Wingdings" panose="05000000000000000000" pitchFamily="2" charset="2"/>
              <a:buChar char="Ø"/>
            </a:pPr>
            <a:r>
              <a:rPr lang="ru-RU" altLang="ru-RU" sz="2000" b="1" dirty="0">
                <a:solidFill>
                  <a:schemeClr val="accent1">
                    <a:lumMod val="50000"/>
                  </a:schemeClr>
                </a:solidFill>
                <a:cs typeface="Calibri" panose="020F0502020204030204" pitchFamily="34" charset="0"/>
              </a:rPr>
              <a:t>Генетические патологии, передающиеся по наследству</a:t>
            </a:r>
          </a:p>
          <a:p>
            <a:pPr>
              <a:buFont typeface="Wingdings" panose="05000000000000000000" pitchFamily="2" charset="2"/>
              <a:buChar char="Ø"/>
            </a:pPr>
            <a:r>
              <a:rPr lang="ru-RU" sz="2000" b="1" dirty="0">
                <a:solidFill>
                  <a:schemeClr val="accent1">
                    <a:lumMod val="50000"/>
                  </a:schemeClr>
                </a:solidFill>
              </a:rPr>
              <a:t>Стрессовые и психологические факторы</a:t>
            </a:r>
            <a:endParaRPr lang="ru-RU" altLang="ru-RU" sz="2000" b="1" dirty="0">
              <a:solidFill>
                <a:schemeClr val="accent1">
                  <a:lumMod val="50000"/>
                </a:schemeClr>
              </a:solidFill>
              <a:cs typeface="Calibri" panose="020F0502020204030204" pitchFamily="34" charset="0"/>
            </a:endParaRPr>
          </a:p>
          <a:p>
            <a:pPr eaLnBrk="1" hangingPunct="1"/>
            <a:endParaRPr lang="ru-RU" altLang="ru-RU" dirty="0">
              <a:solidFill>
                <a:srgbClr val="1C1C1C"/>
              </a:solidFill>
            </a:endParaRPr>
          </a:p>
        </p:txBody>
      </p:sp>
      <p:pic>
        <p:nvPicPr>
          <p:cNvPr id="16389" name="Рисунок 2">
            <a:extLst>
              <a:ext uri="{FF2B5EF4-FFF2-40B4-BE49-F238E27FC236}">
                <a16:creationId xmlns:a16="http://schemas.microsoft.com/office/drawing/2014/main" xmlns="" id="{0CC701CE-BA8B-4471-9CC1-71A7EC1943D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49112" y="4722940"/>
            <a:ext cx="3348038" cy="223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Рисунок 3">
            <a:extLst>
              <a:ext uri="{FF2B5EF4-FFF2-40B4-BE49-F238E27FC236}">
                <a16:creationId xmlns:a16="http://schemas.microsoft.com/office/drawing/2014/main" xmlns="" id="{E85F075F-6712-433A-98F0-D2BD6E7C3B1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154598" y="2851477"/>
            <a:ext cx="2557462"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xmlns="" id="{242C1AA5-7712-4496-B36E-DD55844776FF}"/>
              </a:ext>
            </a:extLst>
          </p:cNvPr>
          <p:cNvPicPr>
            <a:picLocks noChangeAspect="1"/>
          </p:cNvPicPr>
          <p:nvPr/>
        </p:nvPicPr>
        <p:blipFill>
          <a:blip r:embed="rId6"/>
          <a:stretch>
            <a:fillRect/>
          </a:stretch>
        </p:blipFill>
        <p:spPr>
          <a:xfrm>
            <a:off x="0" y="0"/>
            <a:ext cx="1896020" cy="65232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B4D759B7-C452-4D9F-A73F-E74BB48F738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xmlns="" id="{13B10BFC-1297-40AC-BDB7-C63295EB0242}"/>
              </a:ext>
            </a:extLst>
          </p:cNvPr>
          <p:cNvSpPr>
            <a:spLocks noGrp="1"/>
          </p:cNvSpPr>
          <p:nvPr>
            <p:ph type="title"/>
          </p:nvPr>
        </p:nvSpPr>
        <p:spPr>
          <a:xfrm>
            <a:off x="1965960" y="-366753"/>
            <a:ext cx="8489569" cy="1079500"/>
          </a:xfrm>
        </p:spPr>
        <p:txBody>
          <a:bodyPr>
            <a:normAutofit/>
          </a:bodyPr>
          <a:lstStyle/>
          <a:p>
            <a:pPr algn="ctr">
              <a:defRPr/>
            </a:pPr>
            <a:r>
              <a:rPr lang="ru-RU" sz="3600" dirty="0">
                <a:latin typeface="+mn-lt"/>
              </a:rPr>
              <a:t/>
            </a:r>
            <a:br>
              <a:rPr lang="ru-RU" sz="3600" dirty="0">
                <a:latin typeface="+mn-lt"/>
              </a:rPr>
            </a:br>
            <a:r>
              <a:rPr lang="ru-RU" sz="3200" b="1" dirty="0">
                <a:solidFill>
                  <a:srgbClr val="C00000"/>
                </a:solidFill>
                <a:latin typeface="+mn-lt"/>
                <a:cs typeface="Calibri" panose="020F0502020204030204" pitchFamily="34" charset="0"/>
              </a:rPr>
              <a:t>Как сохранить репродуктивное здоровье</a:t>
            </a:r>
          </a:p>
        </p:txBody>
      </p:sp>
      <p:sp>
        <p:nvSpPr>
          <p:cNvPr id="3" name="Содержимое 2">
            <a:extLst>
              <a:ext uri="{FF2B5EF4-FFF2-40B4-BE49-F238E27FC236}">
                <a16:creationId xmlns:a16="http://schemas.microsoft.com/office/drawing/2014/main" xmlns="" id="{396E2789-4838-4030-AFF6-B6CC5CC58B55}"/>
              </a:ext>
            </a:extLst>
          </p:cNvPr>
          <p:cNvSpPr>
            <a:spLocks noGrp="1"/>
          </p:cNvSpPr>
          <p:nvPr>
            <p:ph idx="1"/>
          </p:nvPr>
        </p:nvSpPr>
        <p:spPr>
          <a:xfrm>
            <a:off x="281802" y="872513"/>
            <a:ext cx="11389378" cy="4451899"/>
          </a:xfrm>
        </p:spPr>
        <p:txBody>
          <a:bodyPr>
            <a:normAutofit fontScale="25000" lnSpcReduction="20000"/>
          </a:bodyPr>
          <a:lstStyle/>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Вести здоровый образ жизни</a:t>
            </a:r>
          </a:p>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Укреплять свой иммунитет</a:t>
            </a:r>
          </a:p>
          <a:p>
            <a:pPr>
              <a:buFont typeface="Wingdings" panose="05000000000000000000" pitchFamily="2" charset="2"/>
              <a:buChar char="Ø"/>
              <a:defRPr/>
            </a:pPr>
            <a:r>
              <a:rPr lang="ru-RU" sz="7600" b="1" dirty="0">
                <a:solidFill>
                  <a:schemeClr val="accent1">
                    <a:lumMod val="50000"/>
                  </a:schemeClr>
                </a:solidFill>
              </a:rPr>
              <a:t>Своевременно вакцинироваться </a:t>
            </a:r>
            <a:endParaRPr lang="ru-RU" sz="7600" b="1" dirty="0">
              <a:solidFill>
                <a:schemeClr val="accent1">
                  <a:lumMod val="50000"/>
                </a:schemeClr>
              </a:solidFill>
              <a:cs typeface="Calibri" panose="020F0502020204030204" pitchFamily="34" charset="0"/>
            </a:endParaRPr>
          </a:p>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Правильно питаться и не употреблять продукты, которые вредят здоровью</a:t>
            </a:r>
          </a:p>
          <a:p>
            <a:pPr>
              <a:buFont typeface="Wingdings" panose="05000000000000000000" pitchFamily="2" charset="2"/>
              <a:buChar char="Ø"/>
              <a:defRPr/>
            </a:pPr>
            <a:r>
              <a:rPr lang="ru-RU" sz="7600" b="1" dirty="0">
                <a:solidFill>
                  <a:schemeClr val="accent1">
                    <a:lumMod val="50000"/>
                  </a:schemeClr>
                </a:solidFill>
              </a:rPr>
              <a:t>Следить за состоянием нервной системы и психическим здоровьем</a:t>
            </a:r>
          </a:p>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Отказаться от вредных привычек </a:t>
            </a:r>
          </a:p>
          <a:p>
            <a:pPr>
              <a:buFont typeface="Wingdings" panose="05000000000000000000" pitchFamily="2" charset="2"/>
              <a:buChar char="Ø"/>
              <a:defRPr/>
            </a:pPr>
            <a:r>
              <a:rPr lang="ru-RU" sz="7600" b="1" dirty="0">
                <a:solidFill>
                  <a:schemeClr val="accent1">
                    <a:lumMod val="50000"/>
                  </a:schemeClr>
                </a:solidFill>
              </a:rPr>
              <a:t>Физическая активность. Физическая активность организма напрямую связана с правильной работой всех его систем. Поддержание обмена веществ на достаточно высоком уровне не только гарантия хорошего самочувствия, но и залог правильной работы эндокринной системы</a:t>
            </a:r>
          </a:p>
          <a:p>
            <a:pPr>
              <a:buFont typeface="Wingdings" panose="05000000000000000000" pitchFamily="2" charset="2"/>
              <a:buChar char="Ø"/>
              <a:defRPr/>
            </a:pPr>
            <a:r>
              <a:rPr lang="ru-RU" sz="7600" b="1" dirty="0">
                <a:solidFill>
                  <a:schemeClr val="accent1">
                    <a:lumMod val="50000"/>
                  </a:schemeClr>
                </a:solidFill>
              </a:rPr>
              <a:t>Борьба с лишним весом</a:t>
            </a:r>
            <a:endParaRPr lang="ru-RU" sz="7600" b="1" dirty="0">
              <a:solidFill>
                <a:schemeClr val="accent1">
                  <a:lumMod val="50000"/>
                </a:schemeClr>
              </a:solidFill>
              <a:cs typeface="Calibri" panose="020F0502020204030204" pitchFamily="34" charset="0"/>
            </a:endParaRPr>
          </a:p>
          <a:p>
            <a:pPr>
              <a:buFont typeface="Wingdings" panose="05000000000000000000" pitchFamily="2" charset="2"/>
              <a:buChar char="Ø"/>
              <a:defRPr/>
            </a:pPr>
            <a:r>
              <a:rPr lang="ru-RU" sz="7600" b="1" dirty="0">
                <a:solidFill>
                  <a:schemeClr val="accent1">
                    <a:lumMod val="50000"/>
                  </a:schemeClr>
                </a:solidFill>
              </a:rPr>
              <a:t>Основной мерой защиты является практика безопасного полового поведения - исключение случайных сексуальных контактов, использование презерватива. Важно регулярное соблюдение мер интимной гигиены обеими партнерами</a:t>
            </a:r>
          </a:p>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Использовать современные средства контрацепции для предупреждения нежелательной беременности</a:t>
            </a:r>
          </a:p>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Заранее планировать беременность обоими партнерами</a:t>
            </a:r>
          </a:p>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Своевременно и правильно лечить хронические заболевания органов малого таза</a:t>
            </a:r>
          </a:p>
          <a:p>
            <a:pPr>
              <a:buFont typeface="Wingdings" panose="05000000000000000000" pitchFamily="2" charset="2"/>
              <a:buChar char="Ø"/>
              <a:defRPr/>
            </a:pPr>
            <a:r>
              <a:rPr lang="ru-RU" sz="7600" b="1" dirty="0">
                <a:solidFill>
                  <a:schemeClr val="accent1">
                    <a:lumMod val="50000"/>
                  </a:schemeClr>
                </a:solidFill>
                <a:cs typeface="Calibri" panose="020F0502020204030204" pitchFamily="34" charset="0"/>
              </a:rPr>
              <a:t>Регулярно проходить профилактические медицинские осмотры и диспансеризацию, осмотры  у врача-гинеколога и врача-уролога</a:t>
            </a:r>
            <a:endParaRPr lang="ru-RU" sz="7600" b="1" dirty="0">
              <a:cs typeface="Calibri" panose="020F0502020204030204" pitchFamily="34" charset="0"/>
            </a:endParaRPr>
          </a:p>
          <a:p>
            <a:pPr marL="0" indent="0">
              <a:spcBef>
                <a:spcPts val="2000"/>
              </a:spcBef>
              <a:buNone/>
              <a:defRPr/>
            </a:pPr>
            <a:endParaRPr lang="ru-RU" dirty="0"/>
          </a:p>
        </p:txBody>
      </p:sp>
      <p:pic>
        <p:nvPicPr>
          <p:cNvPr id="5" name="Рисунок 4">
            <a:extLst>
              <a:ext uri="{FF2B5EF4-FFF2-40B4-BE49-F238E27FC236}">
                <a16:creationId xmlns:a16="http://schemas.microsoft.com/office/drawing/2014/main" xmlns="" id="{A0B76535-1E00-4189-8762-5C811ED3950B}"/>
              </a:ext>
            </a:extLst>
          </p:cNvPr>
          <p:cNvPicPr>
            <a:picLocks noChangeAspect="1"/>
          </p:cNvPicPr>
          <p:nvPr/>
        </p:nvPicPr>
        <p:blipFill>
          <a:blip r:embed="rId4" cstate="print"/>
          <a:stretch>
            <a:fillRect/>
          </a:stretch>
        </p:blipFill>
        <p:spPr>
          <a:xfrm>
            <a:off x="10160294" y="631204"/>
            <a:ext cx="1749904" cy="1749904"/>
          </a:xfrm>
          <a:prstGeom prst="rect">
            <a:avLst/>
          </a:prstGeom>
          <a:ln>
            <a:noFill/>
          </a:ln>
          <a:effectLst>
            <a:softEdge rad="112500"/>
          </a:effectLst>
        </p:spPr>
      </p:pic>
      <p:pic>
        <p:nvPicPr>
          <p:cNvPr id="7" name="Рисунок 6">
            <a:extLst>
              <a:ext uri="{FF2B5EF4-FFF2-40B4-BE49-F238E27FC236}">
                <a16:creationId xmlns:a16="http://schemas.microsoft.com/office/drawing/2014/main" xmlns="" id="{2EEED7DB-CFE3-4272-85EC-6E71179CF602}"/>
              </a:ext>
            </a:extLst>
          </p:cNvPr>
          <p:cNvPicPr>
            <a:picLocks noChangeAspect="1"/>
          </p:cNvPicPr>
          <p:nvPr/>
        </p:nvPicPr>
        <p:blipFill>
          <a:blip r:embed="rId5" cstate="print"/>
          <a:stretch>
            <a:fillRect/>
          </a:stretch>
        </p:blipFill>
        <p:spPr>
          <a:xfrm>
            <a:off x="0" y="-7353"/>
            <a:ext cx="2383679" cy="6690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A82B089E-014D-4A37-AECB-6C54B051D8C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sp>
        <p:nvSpPr>
          <p:cNvPr id="34819" name="Заголовок 1">
            <a:extLst>
              <a:ext uri="{FF2B5EF4-FFF2-40B4-BE49-F238E27FC236}">
                <a16:creationId xmlns:a16="http://schemas.microsoft.com/office/drawing/2014/main" xmlns="" id="{A98B47EC-FE62-43B5-AA68-2FAD7C92B6AE}"/>
              </a:ext>
            </a:extLst>
          </p:cNvPr>
          <p:cNvSpPr>
            <a:spLocks noGrp="1" noChangeArrowheads="1"/>
          </p:cNvSpPr>
          <p:nvPr>
            <p:ph type="title"/>
          </p:nvPr>
        </p:nvSpPr>
        <p:spPr>
          <a:xfrm>
            <a:off x="1774825" y="476251"/>
            <a:ext cx="8426450" cy="1006475"/>
          </a:xfrm>
        </p:spPr>
        <p:txBody>
          <a:bodyPr>
            <a:noAutofit/>
          </a:bodyPr>
          <a:lstStyle/>
          <a:p>
            <a:pPr algn="ctr"/>
            <a:r>
              <a:rPr lang="ru-RU" altLang="ru-RU" sz="2800" b="1" dirty="0">
                <a:solidFill>
                  <a:srgbClr val="C00000"/>
                </a:solidFill>
                <a:latin typeface="+mn-lt"/>
                <a:cs typeface="Calibri" panose="020F0502020204030204" pitchFamily="34" charset="0"/>
              </a:rPr>
              <a:t>Ответственные будущие родители начинают готовиться к появлению ребенка заранее!</a:t>
            </a:r>
            <a:br>
              <a:rPr lang="ru-RU" altLang="ru-RU" sz="2800" b="1" dirty="0">
                <a:solidFill>
                  <a:srgbClr val="C00000"/>
                </a:solidFill>
                <a:latin typeface="+mn-lt"/>
                <a:cs typeface="Calibri" panose="020F0502020204030204" pitchFamily="34" charset="0"/>
              </a:rPr>
            </a:br>
            <a:r>
              <a:rPr lang="ru-RU" altLang="ru-RU" sz="2800" b="1" dirty="0">
                <a:latin typeface="Calibri" panose="020F0502020204030204" pitchFamily="34" charset="0"/>
                <a:cs typeface="Calibri" panose="020F0502020204030204" pitchFamily="34" charset="0"/>
              </a:rPr>
              <a:t/>
            </a:r>
            <a:br>
              <a:rPr lang="ru-RU" altLang="ru-RU" sz="2800" b="1" dirty="0">
                <a:latin typeface="Calibri" panose="020F0502020204030204" pitchFamily="34" charset="0"/>
                <a:cs typeface="Calibri" panose="020F0502020204030204" pitchFamily="34" charset="0"/>
              </a:rPr>
            </a:br>
            <a:endParaRPr lang="ru-RU" altLang="ru-RU" sz="2800" b="1" dirty="0">
              <a:latin typeface="Calibri" panose="020F0502020204030204" pitchFamily="34" charset="0"/>
              <a:cs typeface="Calibri" panose="020F0502020204030204" pitchFamily="34" charset="0"/>
            </a:endParaRPr>
          </a:p>
        </p:txBody>
      </p:sp>
      <p:sp>
        <p:nvSpPr>
          <p:cNvPr id="5" name="Прямоугольник 4">
            <a:extLst>
              <a:ext uri="{FF2B5EF4-FFF2-40B4-BE49-F238E27FC236}">
                <a16:creationId xmlns:a16="http://schemas.microsoft.com/office/drawing/2014/main" xmlns="" id="{AF34B433-AC6B-4820-AC22-9FFA1ABB9B0A}"/>
              </a:ext>
            </a:extLst>
          </p:cNvPr>
          <p:cNvSpPr/>
          <p:nvPr/>
        </p:nvSpPr>
        <p:spPr>
          <a:xfrm>
            <a:off x="694944" y="3749040"/>
            <a:ext cx="7429882" cy="1200329"/>
          </a:xfrm>
          <a:prstGeom prst="rect">
            <a:avLst/>
          </a:prstGeom>
        </p:spPr>
        <p:txBody>
          <a:bodyPr wrap="square">
            <a:spAutoFit/>
          </a:bodyPr>
          <a:lstStyle/>
          <a:p>
            <a:pPr>
              <a:defRPr/>
            </a:pPr>
            <a:r>
              <a:rPr lang="ru-RU" b="1" dirty="0">
                <a:solidFill>
                  <a:srgbClr val="C00000"/>
                </a:solidFill>
                <a:latin typeface="Calibri" panose="020F0502020204030204" pitchFamily="34" charset="0"/>
                <a:cs typeface="Calibri" panose="020F0502020204030204" pitchFamily="34" charset="0"/>
              </a:rPr>
              <a:t>    </a:t>
            </a:r>
            <a:r>
              <a:rPr lang="ru-RU" b="1" dirty="0" err="1">
                <a:solidFill>
                  <a:srgbClr val="C00000"/>
                </a:solidFill>
                <a:cs typeface="Calibri" panose="020F0502020204030204" pitchFamily="34" charset="0"/>
              </a:rPr>
              <a:t>Предгравидарная</a:t>
            </a:r>
            <a:r>
              <a:rPr lang="ru-RU" b="1" dirty="0">
                <a:solidFill>
                  <a:srgbClr val="C00000"/>
                </a:solidFill>
                <a:cs typeface="Calibri" panose="020F0502020204030204" pitchFamily="34" charset="0"/>
              </a:rPr>
              <a:t> подготовка снижает:</a:t>
            </a:r>
          </a:p>
          <a:p>
            <a:pPr marL="285750" indent="-285750">
              <a:buFont typeface="Wingdings" panose="05000000000000000000" pitchFamily="2" charset="2"/>
              <a:buChar char="Ø"/>
              <a:defRPr/>
            </a:pPr>
            <a:r>
              <a:rPr lang="ru-RU" b="1" dirty="0">
                <a:solidFill>
                  <a:schemeClr val="accent1">
                    <a:lumMod val="50000"/>
                  </a:schemeClr>
                </a:solidFill>
                <a:cs typeface="Calibri" panose="020F0502020204030204" pitchFamily="34" charset="0"/>
              </a:rPr>
              <a:t>вероятность рождения детей преждевременно</a:t>
            </a:r>
          </a:p>
          <a:p>
            <a:pPr marL="285750" indent="-285750">
              <a:buFont typeface="Wingdings" panose="05000000000000000000" pitchFamily="2" charset="2"/>
              <a:buChar char="Ø"/>
              <a:defRPr/>
            </a:pPr>
            <a:r>
              <a:rPr lang="ru-RU" b="1" dirty="0">
                <a:solidFill>
                  <a:schemeClr val="accent1">
                    <a:lumMod val="50000"/>
                  </a:schemeClr>
                </a:solidFill>
                <a:cs typeface="Calibri" panose="020F0502020204030204" pitchFamily="34" charset="0"/>
              </a:rPr>
              <a:t>с врожденными пороками развития</a:t>
            </a:r>
          </a:p>
          <a:p>
            <a:pPr marL="285750" indent="-285750">
              <a:buFont typeface="Wingdings" panose="05000000000000000000" pitchFamily="2" charset="2"/>
              <a:buChar char="Ø"/>
              <a:defRPr/>
            </a:pPr>
            <a:r>
              <a:rPr lang="ru-RU" b="1" dirty="0">
                <a:solidFill>
                  <a:schemeClr val="accent1">
                    <a:lumMod val="50000"/>
                  </a:schemeClr>
                </a:solidFill>
                <a:cs typeface="Calibri" panose="020F0502020204030204" pitchFamily="34" charset="0"/>
              </a:rPr>
              <a:t>с недостаточным весом</a:t>
            </a:r>
          </a:p>
        </p:txBody>
      </p:sp>
      <p:sp>
        <p:nvSpPr>
          <p:cNvPr id="34822" name="Прямоугольник 8">
            <a:extLst>
              <a:ext uri="{FF2B5EF4-FFF2-40B4-BE49-F238E27FC236}">
                <a16:creationId xmlns:a16="http://schemas.microsoft.com/office/drawing/2014/main" xmlns="" id="{C9319DA5-B844-41A8-AD50-0FAFCA729B36}"/>
              </a:ext>
            </a:extLst>
          </p:cNvPr>
          <p:cNvSpPr>
            <a:spLocks noChangeArrowheads="1"/>
          </p:cNvSpPr>
          <p:nvPr/>
        </p:nvSpPr>
        <p:spPr bwMode="auto">
          <a:xfrm>
            <a:off x="804672" y="1406391"/>
            <a:ext cx="66934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altLang="ru-RU" sz="1800" b="1" dirty="0">
                <a:solidFill>
                  <a:srgbClr val="C00000"/>
                </a:solidFill>
                <a:latin typeface="+mn-lt"/>
                <a:cs typeface="Calibri" panose="020F0502020204030204" pitchFamily="34" charset="0"/>
              </a:rPr>
              <a:t>Цель консультирования при подготовке к беременности:</a:t>
            </a:r>
          </a:p>
        </p:txBody>
      </p:sp>
      <p:sp>
        <p:nvSpPr>
          <p:cNvPr id="11" name="Прямоугольник 10">
            <a:extLst>
              <a:ext uri="{FF2B5EF4-FFF2-40B4-BE49-F238E27FC236}">
                <a16:creationId xmlns:a16="http://schemas.microsoft.com/office/drawing/2014/main" xmlns="" id="{6471569C-2176-4F45-A21E-2485B3837BBE}"/>
              </a:ext>
            </a:extLst>
          </p:cNvPr>
          <p:cNvSpPr/>
          <p:nvPr/>
        </p:nvSpPr>
        <p:spPr>
          <a:xfrm>
            <a:off x="694944" y="1836739"/>
            <a:ext cx="11055096" cy="1754326"/>
          </a:xfrm>
          <a:prstGeom prst="rect">
            <a:avLst/>
          </a:prstGeom>
        </p:spPr>
        <p:txBody>
          <a:bodyPr wrap="square">
            <a:spAutoFit/>
          </a:bodyPr>
          <a:lstStyle/>
          <a:p>
            <a:pPr marL="285750" indent="-285750">
              <a:buFont typeface="Wingdings" panose="05000000000000000000" pitchFamily="2" charset="2"/>
              <a:buChar char="Ø"/>
              <a:defRPr/>
            </a:pPr>
            <a:r>
              <a:rPr lang="ru-RU" b="1" dirty="0">
                <a:solidFill>
                  <a:schemeClr val="accent1">
                    <a:lumMod val="50000"/>
                  </a:schemeClr>
                </a:solidFill>
              </a:rPr>
              <a:t>Помощь в формировании чувства желанной и здоровой беременности </a:t>
            </a:r>
          </a:p>
          <a:p>
            <a:pPr marL="285750" indent="-285750">
              <a:buFont typeface="Wingdings" panose="05000000000000000000" pitchFamily="2" charset="2"/>
              <a:buChar char="Ø"/>
              <a:defRPr/>
            </a:pPr>
            <a:r>
              <a:rPr lang="ru-RU" b="1" dirty="0">
                <a:solidFill>
                  <a:schemeClr val="accent1">
                    <a:lumMod val="50000"/>
                  </a:schemeClr>
                </a:solidFill>
              </a:rPr>
              <a:t>Предоставление информации об изменениях, которые принесет материнство и отцовство </a:t>
            </a:r>
          </a:p>
          <a:p>
            <a:pPr marL="285750" indent="-285750">
              <a:buFont typeface="Wingdings" panose="05000000000000000000" pitchFamily="2" charset="2"/>
              <a:buChar char="Ø"/>
              <a:defRPr/>
            </a:pPr>
            <a:r>
              <a:rPr lang="ru-RU" b="1" dirty="0">
                <a:solidFill>
                  <a:schemeClr val="accent1">
                    <a:lumMod val="50000"/>
                  </a:schemeClr>
                </a:solidFill>
              </a:rPr>
              <a:t>Информирование об изменениях в организме женщины, которые происходят во время беременности </a:t>
            </a:r>
          </a:p>
          <a:p>
            <a:pPr marL="285750" indent="-285750">
              <a:buFont typeface="Wingdings" panose="05000000000000000000" pitchFamily="2" charset="2"/>
              <a:buChar char="Ø"/>
              <a:defRPr/>
            </a:pPr>
            <a:r>
              <a:rPr lang="ru-RU" b="1" dirty="0">
                <a:solidFill>
                  <a:schemeClr val="accent1">
                    <a:lumMod val="50000"/>
                  </a:schemeClr>
                </a:solidFill>
              </a:rPr>
              <a:t>Помощь женщине/паре в формировании большей уверенности в себе, устойчивости к возможным стрессовым ситуациям </a:t>
            </a:r>
          </a:p>
          <a:p>
            <a:pPr marL="285750" indent="-285750">
              <a:buFont typeface="Wingdings" panose="05000000000000000000" pitchFamily="2" charset="2"/>
              <a:buChar char="Ø"/>
              <a:defRPr/>
            </a:pPr>
            <a:r>
              <a:rPr lang="ru-RU" b="1" dirty="0">
                <a:solidFill>
                  <a:schemeClr val="accent1">
                    <a:lumMod val="50000"/>
                  </a:schemeClr>
                </a:solidFill>
              </a:rPr>
              <a:t>Убеждение будущих родителей в необходимости вести здоровый образ жизни</a:t>
            </a:r>
          </a:p>
        </p:txBody>
      </p:sp>
      <p:pic>
        <p:nvPicPr>
          <p:cNvPr id="4" name="Рисунок 3">
            <a:extLst>
              <a:ext uri="{FF2B5EF4-FFF2-40B4-BE49-F238E27FC236}">
                <a16:creationId xmlns:a16="http://schemas.microsoft.com/office/drawing/2014/main" xmlns="" id="{C6C7C73C-805C-49BA-84DA-0E80364804C1}"/>
              </a:ext>
            </a:extLst>
          </p:cNvPr>
          <p:cNvPicPr>
            <a:picLocks noChangeAspect="1"/>
          </p:cNvPicPr>
          <p:nvPr/>
        </p:nvPicPr>
        <p:blipFill>
          <a:blip r:embed="rId4"/>
          <a:stretch>
            <a:fillRect/>
          </a:stretch>
        </p:blipFill>
        <p:spPr>
          <a:xfrm>
            <a:off x="76417" y="0"/>
            <a:ext cx="1896020" cy="652329"/>
          </a:xfrm>
          <a:prstGeom prst="rect">
            <a:avLst/>
          </a:prstGeom>
        </p:spPr>
      </p:pic>
      <p:pic>
        <p:nvPicPr>
          <p:cNvPr id="10" name="Объект 3">
            <a:extLst>
              <a:ext uri="{FF2B5EF4-FFF2-40B4-BE49-F238E27FC236}">
                <a16:creationId xmlns:a16="http://schemas.microsoft.com/office/drawing/2014/main" xmlns="" id="{1685A3B1-265F-44EA-9F2D-70D1EC746294}"/>
              </a:ext>
            </a:extLst>
          </p:cNvPr>
          <p:cNvPicPr>
            <a:picLocks noGrp="1" noChangeAspect="1"/>
          </p:cNvPicPr>
          <p:nvPr>
            <p:ph idx="1"/>
          </p:nvPr>
        </p:nvPicPr>
        <p:blipFill>
          <a:blip r:embed="rId5"/>
          <a:stretch>
            <a:fillRect/>
          </a:stretch>
        </p:blipFill>
        <p:spPr>
          <a:xfrm>
            <a:off x="6924660" y="3652081"/>
            <a:ext cx="4572396" cy="3048264"/>
          </a:xfrm>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E9413871-F564-45A8-BC17-5265410D421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sp>
        <p:nvSpPr>
          <p:cNvPr id="2" name="Заголовок 1"/>
          <p:cNvSpPr>
            <a:spLocks noGrp="1"/>
          </p:cNvSpPr>
          <p:nvPr>
            <p:ph type="title"/>
          </p:nvPr>
        </p:nvSpPr>
        <p:spPr>
          <a:xfrm>
            <a:off x="2057070" y="130728"/>
            <a:ext cx="8077859" cy="617215"/>
          </a:xfrm>
        </p:spPr>
        <p:txBody>
          <a:bodyPr>
            <a:normAutofit/>
          </a:bodyPr>
          <a:lstStyle/>
          <a:p>
            <a:pPr algn="ctr"/>
            <a:r>
              <a:rPr lang="ru-RU" sz="2800" b="1" dirty="0">
                <a:solidFill>
                  <a:srgbClr val="C00000"/>
                </a:solidFill>
                <a:latin typeface="+mn-lt"/>
              </a:rPr>
              <a:t>Планирование беременности</a:t>
            </a:r>
          </a:p>
        </p:txBody>
      </p:sp>
      <p:sp>
        <p:nvSpPr>
          <p:cNvPr id="3" name="Содержимое 2"/>
          <p:cNvSpPr>
            <a:spLocks noGrp="1"/>
          </p:cNvSpPr>
          <p:nvPr>
            <p:ph idx="1"/>
          </p:nvPr>
        </p:nvSpPr>
        <p:spPr>
          <a:xfrm>
            <a:off x="276381" y="923543"/>
            <a:ext cx="11119104" cy="5706282"/>
          </a:xfrm>
        </p:spPr>
        <p:txBody>
          <a:bodyPr>
            <a:normAutofit/>
          </a:bodyPr>
          <a:lstStyle/>
          <a:p>
            <a:pPr marL="0" indent="0" algn="just">
              <a:spcBef>
                <a:spcPts val="0"/>
              </a:spcBef>
              <a:buNone/>
            </a:pPr>
            <a:r>
              <a:rPr lang="ru-RU" sz="2000" b="1" dirty="0">
                <a:solidFill>
                  <a:srgbClr val="C00000"/>
                </a:solidFill>
              </a:rPr>
              <a:t>Начать стоит с изменения образа жизни. </a:t>
            </a:r>
          </a:p>
          <a:p>
            <a:pPr marL="0" indent="0" algn="just">
              <a:spcBef>
                <a:spcPts val="0"/>
              </a:spcBef>
              <a:buNone/>
            </a:pPr>
            <a:r>
              <a:rPr lang="ru-RU" sz="2000" b="1" dirty="0">
                <a:solidFill>
                  <a:schemeClr val="accent1">
                    <a:lumMod val="50000"/>
                  </a:schemeClr>
                </a:solidFill>
              </a:rPr>
              <a:t>При наличии лишнего веса, стоит сбросить ненужные килограммы. Это важно как для мужчины, так и для женщины. Для этого, чтобы понять какой у вас вес, можно использовать экспресс-методику – определение индекса массы тела</a:t>
            </a:r>
            <a:r>
              <a:rPr lang="ru-RU" sz="2000" b="1" dirty="0"/>
              <a:t> – </a:t>
            </a:r>
            <a:r>
              <a:rPr lang="ru-RU" sz="2000" b="1" dirty="0">
                <a:solidFill>
                  <a:srgbClr val="C00000"/>
                </a:solidFill>
              </a:rPr>
              <a:t>ИМТ (до беременности). </a:t>
            </a:r>
            <a:endParaRPr lang="ru-RU" sz="2000" dirty="0">
              <a:solidFill>
                <a:srgbClr val="C00000"/>
              </a:solidFill>
            </a:endParaRPr>
          </a:p>
        </p:txBody>
      </p:sp>
      <p:pic>
        <p:nvPicPr>
          <p:cNvPr id="4" name="Рисунок 3">
            <a:extLst>
              <a:ext uri="{FF2B5EF4-FFF2-40B4-BE49-F238E27FC236}">
                <a16:creationId xmlns:a16="http://schemas.microsoft.com/office/drawing/2014/main" xmlns="" id="{362A656C-245A-472E-A0EC-057362B18C71}"/>
              </a:ext>
            </a:extLst>
          </p:cNvPr>
          <p:cNvPicPr>
            <a:picLocks noChangeAspect="1"/>
          </p:cNvPicPr>
          <p:nvPr/>
        </p:nvPicPr>
        <p:blipFill>
          <a:blip r:embed="rId4"/>
          <a:stretch>
            <a:fillRect/>
          </a:stretch>
        </p:blipFill>
        <p:spPr>
          <a:xfrm>
            <a:off x="2478024" y="2391973"/>
            <a:ext cx="6715818" cy="4722059"/>
          </a:xfrm>
          <a:prstGeom prst="rect">
            <a:avLst/>
          </a:prstGeom>
        </p:spPr>
      </p:pic>
      <p:pic>
        <p:nvPicPr>
          <p:cNvPr id="6" name="Рисунок 5">
            <a:extLst>
              <a:ext uri="{FF2B5EF4-FFF2-40B4-BE49-F238E27FC236}">
                <a16:creationId xmlns:a16="http://schemas.microsoft.com/office/drawing/2014/main" xmlns="" id="{8699153C-5EB7-4192-A8A4-F5577DF5D216}"/>
              </a:ext>
            </a:extLst>
          </p:cNvPr>
          <p:cNvPicPr>
            <a:picLocks noChangeAspect="1"/>
          </p:cNvPicPr>
          <p:nvPr/>
        </p:nvPicPr>
        <p:blipFill>
          <a:blip r:embed="rId5"/>
          <a:stretch>
            <a:fillRect/>
          </a:stretch>
        </p:blipFill>
        <p:spPr>
          <a:xfrm>
            <a:off x="0" y="0"/>
            <a:ext cx="1896020" cy="652329"/>
          </a:xfrm>
          <a:prstGeom prst="rect">
            <a:avLst/>
          </a:prstGeom>
        </p:spPr>
      </p:pic>
    </p:spTree>
    <p:extLst>
      <p:ext uri="{BB962C8B-B14F-4D97-AF65-F5344CB8AC3E}">
        <p14:creationId xmlns:p14="http://schemas.microsoft.com/office/powerpoint/2010/main" xmlns="" val="137212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7F3F6E2B-1C78-4CE5-8F29-42B151CA9942}"/>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94791" y="0"/>
            <a:ext cx="12286791" cy="7114032"/>
          </a:xfrm>
          <a:prstGeom prst="rect">
            <a:avLst/>
          </a:prstGeom>
        </p:spPr>
      </p:pic>
      <p:sp>
        <p:nvSpPr>
          <p:cNvPr id="2" name="Заголовок 1"/>
          <p:cNvSpPr>
            <a:spLocks noGrp="1"/>
          </p:cNvSpPr>
          <p:nvPr>
            <p:ph type="title"/>
          </p:nvPr>
        </p:nvSpPr>
        <p:spPr>
          <a:xfrm>
            <a:off x="1896020" y="259143"/>
            <a:ext cx="8077859" cy="617215"/>
          </a:xfrm>
        </p:spPr>
        <p:txBody>
          <a:bodyPr>
            <a:normAutofit/>
          </a:bodyPr>
          <a:lstStyle/>
          <a:p>
            <a:pPr algn="ctr"/>
            <a:r>
              <a:rPr lang="ru-RU" sz="2800" b="1" dirty="0">
                <a:solidFill>
                  <a:srgbClr val="C00000"/>
                </a:solidFill>
                <a:latin typeface="+mn-lt"/>
              </a:rPr>
              <a:t>Это можно предупредить</a:t>
            </a:r>
          </a:p>
        </p:txBody>
      </p:sp>
      <p:sp>
        <p:nvSpPr>
          <p:cNvPr id="3" name="Содержимое 2"/>
          <p:cNvSpPr>
            <a:spLocks noGrp="1"/>
          </p:cNvSpPr>
          <p:nvPr>
            <p:ph idx="1"/>
          </p:nvPr>
        </p:nvSpPr>
        <p:spPr>
          <a:xfrm>
            <a:off x="786383" y="1115567"/>
            <a:ext cx="10609101" cy="5355613"/>
          </a:xfrm>
        </p:spPr>
        <p:txBody>
          <a:bodyPr>
            <a:normAutofit/>
          </a:bodyPr>
          <a:lstStyle/>
          <a:p>
            <a:pPr marL="0" indent="0" algn="just">
              <a:spcBef>
                <a:spcPts val="0"/>
              </a:spcBef>
              <a:buNone/>
            </a:pPr>
            <a:r>
              <a:rPr lang="ru-RU" sz="2000" b="1" dirty="0">
                <a:solidFill>
                  <a:srgbClr val="C00000"/>
                </a:solidFill>
              </a:rPr>
              <a:t> </a:t>
            </a:r>
            <a:endParaRPr lang="ru-RU" sz="2000" b="1" dirty="0">
              <a:solidFill>
                <a:schemeClr val="accent1">
                  <a:lumMod val="50000"/>
                </a:schemeClr>
              </a:solidFill>
            </a:endParaRPr>
          </a:p>
          <a:p>
            <a:pPr algn="just">
              <a:spcBef>
                <a:spcPts val="0"/>
              </a:spcBef>
              <a:buFont typeface="Wingdings" panose="05000000000000000000" pitchFamily="2" charset="2"/>
              <a:buChar char="Ø"/>
            </a:pPr>
            <a:endParaRPr lang="ru-RU" sz="2000" b="1" dirty="0">
              <a:solidFill>
                <a:schemeClr val="accent1">
                  <a:lumMod val="50000"/>
                </a:schemeClr>
              </a:solidFill>
            </a:endParaRPr>
          </a:p>
          <a:p>
            <a:pPr algn="just">
              <a:spcBef>
                <a:spcPts val="0"/>
              </a:spcBef>
              <a:buFont typeface="Wingdings" panose="05000000000000000000" pitchFamily="2" charset="2"/>
              <a:buChar char="Ø"/>
            </a:pPr>
            <a:r>
              <a:rPr lang="ru-RU" sz="2000" b="1" dirty="0" err="1">
                <a:solidFill>
                  <a:schemeClr val="accent1">
                    <a:lumMod val="50000"/>
                  </a:schemeClr>
                </a:solidFill>
              </a:rPr>
              <a:t>Гестационный</a:t>
            </a:r>
            <a:r>
              <a:rPr lang="ru-RU" sz="2000" b="1" dirty="0">
                <a:solidFill>
                  <a:schemeClr val="accent1">
                    <a:lumMod val="50000"/>
                  </a:schemeClr>
                </a:solidFill>
              </a:rPr>
              <a:t> сахарный диабет </a:t>
            </a:r>
          </a:p>
          <a:p>
            <a:pPr marL="0" indent="0" algn="just">
              <a:spcBef>
                <a:spcPts val="0"/>
              </a:spcBef>
              <a:buNone/>
            </a:pPr>
            <a:endParaRPr lang="ru-RU" sz="2000" b="1" dirty="0">
              <a:solidFill>
                <a:schemeClr val="accent1">
                  <a:lumMod val="50000"/>
                </a:schemeClr>
              </a:solidFill>
            </a:endParaRPr>
          </a:p>
          <a:p>
            <a:pPr algn="just">
              <a:spcBef>
                <a:spcPts val="0"/>
              </a:spcBef>
              <a:buFont typeface="Wingdings" panose="05000000000000000000" pitchFamily="2" charset="2"/>
              <a:buChar char="Ø"/>
            </a:pPr>
            <a:r>
              <a:rPr lang="ru-RU" sz="2000" b="1" dirty="0" err="1">
                <a:solidFill>
                  <a:schemeClr val="accent1">
                    <a:lumMod val="50000"/>
                  </a:schemeClr>
                </a:solidFill>
              </a:rPr>
              <a:t>Фетопатии</a:t>
            </a:r>
            <a:r>
              <a:rPr lang="ru-RU" sz="2000" b="1" dirty="0">
                <a:solidFill>
                  <a:schemeClr val="accent1">
                    <a:lumMod val="50000"/>
                  </a:schemeClr>
                </a:solidFill>
              </a:rPr>
              <a:t> </a:t>
            </a:r>
          </a:p>
          <a:p>
            <a:pPr marL="0" indent="0" algn="just">
              <a:spcBef>
                <a:spcPts val="0"/>
              </a:spcBef>
              <a:buNone/>
            </a:pPr>
            <a:endParaRPr lang="ru-RU" sz="2000" b="1" dirty="0">
              <a:solidFill>
                <a:schemeClr val="accent1">
                  <a:lumMod val="50000"/>
                </a:schemeClr>
              </a:solidFill>
            </a:endParaRPr>
          </a:p>
          <a:p>
            <a:pPr algn="just">
              <a:spcBef>
                <a:spcPts val="0"/>
              </a:spcBef>
              <a:buFont typeface="Wingdings" panose="05000000000000000000" pitchFamily="2" charset="2"/>
              <a:buChar char="Ø"/>
            </a:pPr>
            <a:r>
              <a:rPr lang="ru-RU" sz="2000" b="1" dirty="0" err="1">
                <a:solidFill>
                  <a:schemeClr val="accent1">
                    <a:lumMod val="50000"/>
                  </a:schemeClr>
                </a:solidFill>
              </a:rPr>
              <a:t>Преэклампсия</a:t>
            </a:r>
            <a:endParaRPr lang="ru-RU" sz="2000" b="1" dirty="0">
              <a:solidFill>
                <a:schemeClr val="accent1">
                  <a:lumMod val="50000"/>
                </a:schemeClr>
              </a:solidFill>
            </a:endParaRPr>
          </a:p>
          <a:p>
            <a:pPr marL="0" indent="0" algn="just">
              <a:spcBef>
                <a:spcPts val="0"/>
              </a:spcBef>
              <a:buNone/>
            </a:pPr>
            <a:endParaRPr lang="ru-RU" sz="2000" b="1" dirty="0">
              <a:solidFill>
                <a:schemeClr val="accent1">
                  <a:lumMod val="50000"/>
                </a:schemeClr>
              </a:solidFill>
            </a:endParaRPr>
          </a:p>
          <a:p>
            <a:pPr algn="just">
              <a:spcBef>
                <a:spcPts val="0"/>
              </a:spcBef>
              <a:buFont typeface="Wingdings" panose="05000000000000000000" pitchFamily="2" charset="2"/>
              <a:buChar char="Ø"/>
            </a:pPr>
            <a:r>
              <a:rPr lang="ru-RU" sz="2000" b="1" dirty="0">
                <a:solidFill>
                  <a:schemeClr val="accent1">
                    <a:lumMod val="50000"/>
                  </a:schemeClr>
                </a:solidFill>
              </a:rPr>
              <a:t>Эклампсия</a:t>
            </a:r>
          </a:p>
          <a:p>
            <a:pPr algn="just">
              <a:spcBef>
                <a:spcPts val="0"/>
              </a:spcBef>
              <a:buFont typeface="Wingdings" panose="05000000000000000000" pitchFamily="2" charset="2"/>
              <a:buChar char="Ø"/>
            </a:pPr>
            <a:endParaRPr lang="ru-RU" sz="2000" b="1" dirty="0">
              <a:solidFill>
                <a:schemeClr val="accent1">
                  <a:lumMod val="50000"/>
                </a:schemeClr>
              </a:solidFill>
            </a:endParaRPr>
          </a:p>
          <a:p>
            <a:pPr algn="just">
              <a:spcBef>
                <a:spcPts val="0"/>
              </a:spcBef>
              <a:buFont typeface="Wingdings" panose="05000000000000000000" pitchFamily="2" charset="2"/>
              <a:buChar char="Ø"/>
            </a:pPr>
            <a:r>
              <a:rPr lang="en-US" sz="2000" b="1" dirty="0">
                <a:solidFill>
                  <a:schemeClr val="accent1">
                    <a:lumMod val="50000"/>
                  </a:schemeClr>
                </a:solidFill>
              </a:rPr>
              <a:t>HELLP-</a:t>
            </a:r>
            <a:r>
              <a:rPr lang="ru-RU" sz="2000" b="1" dirty="0">
                <a:solidFill>
                  <a:schemeClr val="accent1">
                    <a:lumMod val="50000"/>
                  </a:schemeClr>
                </a:solidFill>
              </a:rPr>
              <a:t>синдром</a:t>
            </a:r>
          </a:p>
          <a:p>
            <a:pPr marL="0" indent="0" algn="just">
              <a:spcBef>
                <a:spcPts val="0"/>
              </a:spcBef>
              <a:buNone/>
            </a:pPr>
            <a:r>
              <a:rPr lang="ru-RU" sz="2000" b="1" dirty="0">
                <a:solidFill>
                  <a:srgbClr val="C00000"/>
                </a:solidFill>
              </a:rPr>
              <a:t> </a:t>
            </a:r>
          </a:p>
          <a:p>
            <a:pPr marL="0" indent="0" algn="just">
              <a:spcBef>
                <a:spcPts val="0"/>
              </a:spcBef>
              <a:buNone/>
            </a:pPr>
            <a:endParaRPr lang="ru-RU" sz="2000" b="1" dirty="0">
              <a:solidFill>
                <a:srgbClr val="C00000"/>
              </a:solidFill>
            </a:endParaRPr>
          </a:p>
          <a:p>
            <a:pPr marL="0" indent="0" algn="just">
              <a:spcBef>
                <a:spcPts val="0"/>
              </a:spcBef>
              <a:buNone/>
            </a:pPr>
            <a:endParaRPr lang="ru-RU" sz="2000" b="1" dirty="0">
              <a:solidFill>
                <a:srgbClr val="C00000"/>
              </a:solidFill>
            </a:endParaRPr>
          </a:p>
          <a:p>
            <a:pPr marL="0" indent="0" algn="just">
              <a:spcBef>
                <a:spcPts val="0"/>
              </a:spcBef>
              <a:buNone/>
            </a:pPr>
            <a:endParaRPr lang="ru-RU" sz="2000" b="1" dirty="0">
              <a:solidFill>
                <a:srgbClr val="C00000"/>
              </a:solidFill>
            </a:endParaRPr>
          </a:p>
          <a:p>
            <a:pPr marL="0" indent="0" algn="just">
              <a:spcBef>
                <a:spcPts val="0"/>
              </a:spcBef>
              <a:buNone/>
            </a:pPr>
            <a:endParaRPr lang="ru-RU" sz="2000" b="1" dirty="0">
              <a:solidFill>
                <a:srgbClr val="C00000"/>
              </a:solidFill>
            </a:endParaRPr>
          </a:p>
        </p:txBody>
      </p:sp>
      <p:pic>
        <p:nvPicPr>
          <p:cNvPr id="6" name="Рисунок 5">
            <a:extLst>
              <a:ext uri="{FF2B5EF4-FFF2-40B4-BE49-F238E27FC236}">
                <a16:creationId xmlns:a16="http://schemas.microsoft.com/office/drawing/2014/main" xmlns="" id="{8699153C-5EB7-4192-A8A4-F5577DF5D216}"/>
              </a:ext>
            </a:extLst>
          </p:cNvPr>
          <p:cNvPicPr>
            <a:picLocks noChangeAspect="1"/>
          </p:cNvPicPr>
          <p:nvPr/>
        </p:nvPicPr>
        <p:blipFill>
          <a:blip r:embed="rId4"/>
          <a:stretch>
            <a:fillRect/>
          </a:stretch>
        </p:blipFill>
        <p:spPr>
          <a:xfrm>
            <a:off x="0" y="0"/>
            <a:ext cx="1896020" cy="652329"/>
          </a:xfrm>
          <a:prstGeom prst="rect">
            <a:avLst/>
          </a:prstGeom>
        </p:spPr>
      </p:pic>
      <p:pic>
        <p:nvPicPr>
          <p:cNvPr id="5" name="Рисунок 4">
            <a:extLst>
              <a:ext uri="{FF2B5EF4-FFF2-40B4-BE49-F238E27FC236}">
                <a16:creationId xmlns:a16="http://schemas.microsoft.com/office/drawing/2014/main" xmlns="" id="{D46066F3-CC57-4533-8380-C35442E8586A}"/>
              </a:ext>
            </a:extLst>
          </p:cNvPr>
          <p:cNvPicPr>
            <a:picLocks noChangeAspect="1"/>
          </p:cNvPicPr>
          <p:nvPr/>
        </p:nvPicPr>
        <p:blipFill>
          <a:blip r:embed="rId5"/>
          <a:stretch>
            <a:fillRect/>
          </a:stretch>
        </p:blipFill>
        <p:spPr>
          <a:xfrm>
            <a:off x="7018060" y="1181205"/>
            <a:ext cx="3383008" cy="2759568"/>
          </a:xfrm>
          <a:prstGeom prst="rect">
            <a:avLst/>
          </a:prstGeom>
          <a:ln>
            <a:noFill/>
          </a:ln>
          <a:effectLst>
            <a:softEdge rad="112500"/>
          </a:effectLst>
        </p:spPr>
      </p:pic>
      <p:sp>
        <p:nvSpPr>
          <p:cNvPr id="4" name="Прямоугольник 3">
            <a:extLst>
              <a:ext uri="{FF2B5EF4-FFF2-40B4-BE49-F238E27FC236}">
                <a16:creationId xmlns:a16="http://schemas.microsoft.com/office/drawing/2014/main" xmlns="" id="{2A6DC460-1532-4D94-905F-C6269F5DF084}"/>
              </a:ext>
            </a:extLst>
          </p:cNvPr>
          <p:cNvSpPr/>
          <p:nvPr/>
        </p:nvSpPr>
        <p:spPr>
          <a:xfrm>
            <a:off x="786383" y="4595586"/>
            <a:ext cx="6096000" cy="1569660"/>
          </a:xfrm>
          <a:prstGeom prst="rect">
            <a:avLst/>
          </a:prstGeom>
        </p:spPr>
        <p:txBody>
          <a:bodyPr>
            <a:spAutoFit/>
          </a:bodyPr>
          <a:lstStyle/>
          <a:p>
            <a:r>
              <a:rPr lang="ru-RU" sz="2400" b="1" dirty="0">
                <a:solidFill>
                  <a:srgbClr val="C00000"/>
                </a:solidFill>
              </a:rPr>
              <a:t>Чтобы избежать грозных последствий, важно регулярно проходить диагностические осмотры и сдавать анализы</a:t>
            </a:r>
          </a:p>
        </p:txBody>
      </p:sp>
      <p:pic>
        <p:nvPicPr>
          <p:cNvPr id="7" name="Рисунок 6">
            <a:extLst>
              <a:ext uri="{FF2B5EF4-FFF2-40B4-BE49-F238E27FC236}">
                <a16:creationId xmlns:a16="http://schemas.microsoft.com/office/drawing/2014/main" xmlns="" id="{8BEE84CA-A4E0-4A51-B970-136563301D55}"/>
              </a:ext>
            </a:extLst>
          </p:cNvPr>
          <p:cNvPicPr>
            <a:picLocks noChangeAspect="1"/>
          </p:cNvPicPr>
          <p:nvPr/>
        </p:nvPicPr>
        <p:blipFill>
          <a:blip r:embed="rId6"/>
          <a:stretch>
            <a:fillRect/>
          </a:stretch>
        </p:blipFill>
        <p:spPr>
          <a:xfrm>
            <a:off x="7018060" y="4131008"/>
            <a:ext cx="4377424" cy="2498817"/>
          </a:xfrm>
          <a:prstGeom prst="rect">
            <a:avLst/>
          </a:prstGeom>
          <a:ln>
            <a:noFill/>
          </a:ln>
          <a:effectLst>
            <a:softEdge rad="112500"/>
          </a:effectLst>
        </p:spPr>
      </p:pic>
    </p:spTree>
    <p:extLst>
      <p:ext uri="{BB962C8B-B14F-4D97-AF65-F5344CB8AC3E}">
        <p14:creationId xmlns:p14="http://schemas.microsoft.com/office/powerpoint/2010/main" xmlns="" val="2705025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B957808F-82F6-45CB-A24B-8B2C7FDBE72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sp>
        <p:nvSpPr>
          <p:cNvPr id="2" name="Заголовок 1"/>
          <p:cNvSpPr>
            <a:spLocks noGrp="1"/>
          </p:cNvSpPr>
          <p:nvPr>
            <p:ph type="title"/>
          </p:nvPr>
        </p:nvSpPr>
        <p:spPr>
          <a:xfrm>
            <a:off x="2057070" y="96596"/>
            <a:ext cx="8077859" cy="617215"/>
          </a:xfrm>
        </p:spPr>
        <p:txBody>
          <a:bodyPr>
            <a:normAutofit/>
          </a:bodyPr>
          <a:lstStyle/>
          <a:p>
            <a:pPr algn="ctr"/>
            <a:r>
              <a:rPr lang="ru-RU" sz="2800" b="1" dirty="0">
                <a:solidFill>
                  <a:srgbClr val="C00000"/>
                </a:solidFill>
                <a:latin typeface="+mn-lt"/>
              </a:rPr>
              <a:t>Простые правила</a:t>
            </a:r>
          </a:p>
        </p:txBody>
      </p:sp>
      <p:sp>
        <p:nvSpPr>
          <p:cNvPr id="3" name="Содержимое 2"/>
          <p:cNvSpPr>
            <a:spLocks noGrp="1"/>
          </p:cNvSpPr>
          <p:nvPr>
            <p:ph idx="1"/>
          </p:nvPr>
        </p:nvSpPr>
        <p:spPr>
          <a:xfrm>
            <a:off x="536445" y="742886"/>
            <a:ext cx="11119104" cy="5706282"/>
          </a:xfrm>
        </p:spPr>
        <p:txBody>
          <a:bodyPr>
            <a:normAutofit/>
          </a:bodyPr>
          <a:lstStyle/>
          <a:p>
            <a:pPr algn="just">
              <a:spcBef>
                <a:spcPts val="0"/>
              </a:spcBef>
              <a:buFont typeface="Wingdings" panose="05000000000000000000" pitchFamily="2" charset="2"/>
              <a:buChar char="Ø"/>
            </a:pPr>
            <a:r>
              <a:rPr lang="ru-RU" sz="1800" b="1" dirty="0">
                <a:solidFill>
                  <a:schemeClr val="accent1">
                    <a:lumMod val="50000"/>
                  </a:schemeClr>
                </a:solidFill>
              </a:rPr>
              <a:t>Планируйте беременность</a:t>
            </a:r>
          </a:p>
          <a:p>
            <a:pPr algn="just">
              <a:spcBef>
                <a:spcPts val="0"/>
              </a:spcBef>
              <a:buFont typeface="Wingdings" panose="05000000000000000000" pitchFamily="2" charset="2"/>
              <a:buChar char="Ø"/>
            </a:pPr>
            <a:r>
              <a:rPr lang="ru-RU" sz="1800" b="1" dirty="0">
                <a:solidFill>
                  <a:schemeClr val="accent1">
                    <a:lumMod val="50000"/>
                  </a:schemeClr>
                </a:solidFill>
              </a:rPr>
              <a:t>До наступления беременности неплохо бы проконсультироваться вместе с супругом у врача-генетика, чтобы выяснить вероятность наследственной патологии у вашего будущего ребёнка</a:t>
            </a:r>
          </a:p>
          <a:p>
            <a:pPr algn="just">
              <a:spcBef>
                <a:spcPts val="0"/>
              </a:spcBef>
              <a:buFont typeface="Wingdings" panose="05000000000000000000" pitchFamily="2" charset="2"/>
              <a:buChar char="Ø"/>
            </a:pPr>
            <a:r>
              <a:rPr lang="ru-RU" sz="1800" b="1" dirty="0">
                <a:solidFill>
                  <a:schemeClr val="accent1">
                    <a:lumMod val="50000"/>
                  </a:schemeClr>
                </a:solidFill>
              </a:rPr>
              <a:t>До беременности нужно подлечить свои старые болезни, запломбировать все кариозные зубы, избавиться от инфекционных заболеваний</a:t>
            </a:r>
          </a:p>
          <a:p>
            <a:pPr algn="just">
              <a:spcBef>
                <a:spcPts val="0"/>
              </a:spcBef>
              <a:buFont typeface="Wingdings" panose="05000000000000000000" pitchFamily="2" charset="2"/>
              <a:buChar char="Ø"/>
            </a:pPr>
            <a:r>
              <a:rPr lang="ru-RU" sz="1800" b="1" dirty="0">
                <a:solidFill>
                  <a:schemeClr val="accent1">
                    <a:lumMod val="50000"/>
                  </a:schemeClr>
                </a:solidFill>
              </a:rPr>
              <a:t>В день запланированного зачатия не рекомендуется употреблять алкоголь ни матери, ни отцу</a:t>
            </a:r>
          </a:p>
          <a:p>
            <a:pPr algn="just">
              <a:spcBef>
                <a:spcPts val="0"/>
              </a:spcBef>
              <a:buFont typeface="Wingdings" panose="05000000000000000000" pitchFamily="2" charset="2"/>
              <a:buChar char="Ø"/>
            </a:pPr>
            <a:r>
              <a:rPr lang="ru-RU" sz="1800" b="1" dirty="0">
                <a:solidFill>
                  <a:schemeClr val="accent1">
                    <a:lumMod val="50000"/>
                  </a:schemeClr>
                </a:solidFill>
              </a:rPr>
              <a:t>При наступлении беременности сразу же становитесь на учет в женской консультации, регулярно посещайте врача-гинеколога</a:t>
            </a:r>
          </a:p>
          <a:p>
            <a:pPr algn="just">
              <a:spcBef>
                <a:spcPts val="0"/>
              </a:spcBef>
              <a:buFont typeface="Wingdings" panose="05000000000000000000" pitchFamily="2" charset="2"/>
              <a:buChar char="Ø"/>
            </a:pPr>
            <a:r>
              <a:rPr lang="ru-RU" sz="1800" b="1" dirty="0">
                <a:solidFill>
                  <a:schemeClr val="accent1">
                    <a:lumMod val="50000"/>
                  </a:schemeClr>
                </a:solidFill>
              </a:rPr>
              <a:t>Остерегайтесь во время беременности инфекций, гриппа, краснухи, поэтому реже бывайте в многолюдных местах, не ходите в гости, не приглашайте никого к себе</a:t>
            </a:r>
          </a:p>
          <a:p>
            <a:pPr algn="just">
              <a:spcBef>
                <a:spcPts val="0"/>
              </a:spcBef>
              <a:buFont typeface="Wingdings" panose="05000000000000000000" pitchFamily="2" charset="2"/>
              <a:buChar char="Ø"/>
            </a:pPr>
            <a:r>
              <a:rPr lang="ru-RU" sz="1800" b="1" dirty="0">
                <a:solidFill>
                  <a:schemeClr val="accent1">
                    <a:lumMod val="50000"/>
                  </a:schemeClr>
                </a:solidFill>
              </a:rPr>
              <a:t>Обязательно используйте декретный отпуск, а до него возьмите еще и очередной ежегодный</a:t>
            </a:r>
          </a:p>
          <a:p>
            <a:pPr algn="just">
              <a:spcBef>
                <a:spcPts val="0"/>
              </a:spcBef>
              <a:buFont typeface="Wingdings" panose="05000000000000000000" pitchFamily="2" charset="2"/>
              <a:buChar char="Ø"/>
            </a:pPr>
            <a:r>
              <a:rPr lang="ru-RU" sz="1800" b="1" dirty="0">
                <a:solidFill>
                  <a:schemeClr val="accent1">
                    <a:lumMod val="50000"/>
                  </a:schemeClr>
                </a:solidFill>
              </a:rPr>
              <a:t>Не объедайтесь</a:t>
            </a:r>
          </a:p>
          <a:p>
            <a:pPr algn="just">
              <a:spcBef>
                <a:spcPts val="0"/>
              </a:spcBef>
              <a:buFont typeface="Wingdings" panose="05000000000000000000" pitchFamily="2" charset="2"/>
              <a:buChar char="Ø"/>
            </a:pPr>
            <a:r>
              <a:rPr lang="ru-RU" sz="1800" b="1" dirty="0">
                <a:solidFill>
                  <a:schemeClr val="accent1">
                    <a:lumMod val="50000"/>
                  </a:schemeClr>
                </a:solidFill>
              </a:rPr>
              <a:t>Ограничьте себя в потреблении жидкости</a:t>
            </a:r>
          </a:p>
          <a:p>
            <a:pPr algn="just">
              <a:spcBef>
                <a:spcPts val="0"/>
              </a:spcBef>
              <a:buFont typeface="Wingdings" panose="05000000000000000000" pitchFamily="2" charset="2"/>
              <a:buChar char="Ø"/>
            </a:pPr>
            <a:r>
              <a:rPr lang="ru-RU" sz="1800" b="1" dirty="0">
                <a:solidFill>
                  <a:schemeClr val="accent1">
                    <a:lumMod val="50000"/>
                  </a:schemeClr>
                </a:solidFill>
              </a:rPr>
              <a:t>Избегайте цитрусовых, шоколада, сладкого, чтобы не спровоцировать у ребёнка диатез</a:t>
            </a:r>
          </a:p>
          <a:p>
            <a:pPr algn="just">
              <a:spcBef>
                <a:spcPts val="0"/>
              </a:spcBef>
              <a:buFont typeface="Wingdings" panose="05000000000000000000" pitchFamily="2" charset="2"/>
              <a:buChar char="Ø"/>
            </a:pPr>
            <a:r>
              <a:rPr lang="ru-RU" sz="1800" b="1" dirty="0">
                <a:solidFill>
                  <a:schemeClr val="accent1">
                    <a:lumMod val="50000"/>
                  </a:schemeClr>
                </a:solidFill>
              </a:rPr>
              <a:t>Больше положительных эмоций, прогулок на свежем воздухе. Хорошее настроение играет очень большую роль</a:t>
            </a:r>
          </a:p>
        </p:txBody>
      </p:sp>
      <p:pic>
        <p:nvPicPr>
          <p:cNvPr id="9" name="Рисунок 8">
            <a:extLst>
              <a:ext uri="{FF2B5EF4-FFF2-40B4-BE49-F238E27FC236}">
                <a16:creationId xmlns:a16="http://schemas.microsoft.com/office/drawing/2014/main" xmlns="" id="{8BBC0D3C-8295-43E9-B6BB-7B74A5F0D385}"/>
              </a:ext>
            </a:extLst>
          </p:cNvPr>
          <p:cNvPicPr>
            <a:picLocks noChangeAspect="1"/>
          </p:cNvPicPr>
          <p:nvPr/>
        </p:nvPicPr>
        <p:blipFill>
          <a:blip r:embed="rId4"/>
          <a:stretch>
            <a:fillRect/>
          </a:stretch>
        </p:blipFill>
        <p:spPr>
          <a:xfrm>
            <a:off x="4439124" y="4731524"/>
            <a:ext cx="3313747" cy="2366962"/>
          </a:xfrm>
          <a:prstGeom prst="rect">
            <a:avLst/>
          </a:prstGeom>
          <a:ln>
            <a:noFill/>
          </a:ln>
          <a:effectLst>
            <a:softEdge rad="112500"/>
          </a:effectLst>
        </p:spPr>
      </p:pic>
      <p:pic>
        <p:nvPicPr>
          <p:cNvPr id="4" name="Рисунок 3">
            <a:extLst>
              <a:ext uri="{FF2B5EF4-FFF2-40B4-BE49-F238E27FC236}">
                <a16:creationId xmlns:a16="http://schemas.microsoft.com/office/drawing/2014/main" xmlns="" id="{EEA6EE95-BBAF-4888-9C4B-F9BE25901E83}"/>
              </a:ext>
            </a:extLst>
          </p:cNvPr>
          <p:cNvPicPr>
            <a:picLocks noChangeAspect="1"/>
          </p:cNvPicPr>
          <p:nvPr/>
        </p:nvPicPr>
        <p:blipFill>
          <a:blip r:embed="rId5"/>
          <a:stretch>
            <a:fillRect/>
          </a:stretch>
        </p:blipFill>
        <p:spPr>
          <a:xfrm>
            <a:off x="0" y="0"/>
            <a:ext cx="1896020" cy="652329"/>
          </a:xfrm>
          <a:prstGeom prst="rect">
            <a:avLst/>
          </a:prstGeom>
        </p:spPr>
      </p:pic>
    </p:spTree>
    <p:extLst>
      <p:ext uri="{BB962C8B-B14F-4D97-AF65-F5344CB8AC3E}">
        <p14:creationId xmlns:p14="http://schemas.microsoft.com/office/powerpoint/2010/main" xmlns="" val="318093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0EA5BA3A-BAB1-4990-BD29-6DEBC2FDA08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sp>
        <p:nvSpPr>
          <p:cNvPr id="2" name="Заголовок 1"/>
          <p:cNvSpPr>
            <a:spLocks noGrp="1"/>
          </p:cNvSpPr>
          <p:nvPr>
            <p:ph type="title"/>
          </p:nvPr>
        </p:nvSpPr>
        <p:spPr>
          <a:xfrm>
            <a:off x="1896020" y="205013"/>
            <a:ext cx="9064584" cy="617215"/>
          </a:xfrm>
        </p:spPr>
        <p:txBody>
          <a:bodyPr>
            <a:noAutofit/>
          </a:bodyPr>
          <a:lstStyle/>
          <a:p>
            <a:pPr algn="ctr"/>
            <a:r>
              <a:rPr lang="ru-RU" sz="2800" b="1" dirty="0">
                <a:solidFill>
                  <a:srgbClr val="C00000"/>
                </a:solidFill>
                <a:latin typeface="+mn-lt"/>
              </a:rPr>
              <a:t>Совершенствование медицинской помощи матерям и детям в рамках  модернизации здравоохранения</a:t>
            </a:r>
          </a:p>
        </p:txBody>
      </p:sp>
      <p:sp>
        <p:nvSpPr>
          <p:cNvPr id="3" name="Содержимое 2"/>
          <p:cNvSpPr>
            <a:spLocks noGrp="1"/>
          </p:cNvSpPr>
          <p:nvPr>
            <p:ph idx="1"/>
          </p:nvPr>
        </p:nvSpPr>
        <p:spPr>
          <a:xfrm>
            <a:off x="481588" y="1345507"/>
            <a:ext cx="11113004" cy="4166985"/>
          </a:xfrm>
        </p:spPr>
        <p:txBody>
          <a:bodyPr>
            <a:normAutofit/>
          </a:bodyPr>
          <a:lstStyle/>
          <a:p>
            <a:pPr algn="just">
              <a:spcBef>
                <a:spcPts val="0"/>
              </a:spcBef>
              <a:buFont typeface="Wingdings" panose="05000000000000000000" pitchFamily="2" charset="2"/>
              <a:buChar char="Ø"/>
            </a:pPr>
            <a:r>
              <a:rPr lang="ru-RU" sz="1800" b="1" dirty="0">
                <a:solidFill>
                  <a:schemeClr val="accent1">
                    <a:lumMod val="50000"/>
                  </a:schemeClr>
                </a:solidFill>
              </a:rPr>
              <a:t>Реализация комплекса мер по выхаживанию новорожденных с низкой и экстремально низкой массой тела</a:t>
            </a:r>
          </a:p>
          <a:p>
            <a:pPr marL="0" indent="0" algn="just">
              <a:spcBef>
                <a:spcPts val="0"/>
              </a:spcBef>
              <a:buNone/>
            </a:pPr>
            <a:endParaRPr lang="ru-RU" sz="1800" b="1" dirty="0">
              <a:solidFill>
                <a:schemeClr val="accent1">
                  <a:lumMod val="50000"/>
                </a:schemeClr>
              </a:solidFill>
            </a:endParaRPr>
          </a:p>
          <a:p>
            <a:pPr algn="just">
              <a:spcBef>
                <a:spcPts val="0"/>
              </a:spcBef>
              <a:buFont typeface="Wingdings" panose="05000000000000000000" pitchFamily="2" charset="2"/>
              <a:buChar char="Ø"/>
            </a:pPr>
            <a:r>
              <a:rPr lang="ru-RU" sz="1800" b="1" dirty="0">
                <a:solidFill>
                  <a:schemeClr val="accent1">
                    <a:lumMod val="50000"/>
                  </a:schemeClr>
                </a:solidFill>
              </a:rPr>
              <a:t>Реализация комплекса мероприятий по профилактике и снижению числа абортов – создание центров поддержки беременных, оказавшихся в трудной жизненной ситуации</a:t>
            </a:r>
          </a:p>
          <a:p>
            <a:pPr marL="0" indent="0" algn="just">
              <a:spcBef>
                <a:spcPts val="0"/>
              </a:spcBef>
              <a:buNone/>
            </a:pPr>
            <a:endParaRPr lang="ru-RU" sz="1800" b="1" dirty="0">
              <a:solidFill>
                <a:schemeClr val="accent1">
                  <a:lumMod val="50000"/>
                </a:schemeClr>
              </a:solidFill>
            </a:endParaRPr>
          </a:p>
          <a:p>
            <a:pPr algn="just">
              <a:spcBef>
                <a:spcPts val="0"/>
              </a:spcBef>
              <a:buFont typeface="Wingdings" panose="05000000000000000000" pitchFamily="2" charset="2"/>
              <a:buChar char="Ø"/>
            </a:pPr>
            <a:r>
              <a:rPr lang="ru-RU" sz="1800" b="1" dirty="0">
                <a:solidFill>
                  <a:schemeClr val="accent1">
                    <a:lumMod val="50000"/>
                  </a:schemeClr>
                </a:solidFill>
              </a:rPr>
              <a:t>Создание системы паллиативной помощи тяжело больным детям</a:t>
            </a:r>
          </a:p>
          <a:p>
            <a:pPr algn="just">
              <a:spcBef>
                <a:spcPts val="0"/>
              </a:spcBef>
              <a:buFont typeface="Wingdings" panose="05000000000000000000" pitchFamily="2" charset="2"/>
              <a:buChar char="Ø"/>
            </a:pPr>
            <a:endParaRPr lang="ru-RU" sz="1800" b="1" dirty="0">
              <a:solidFill>
                <a:schemeClr val="accent1">
                  <a:lumMod val="50000"/>
                </a:schemeClr>
              </a:solidFill>
            </a:endParaRPr>
          </a:p>
          <a:p>
            <a:pPr algn="just">
              <a:spcBef>
                <a:spcPts val="0"/>
              </a:spcBef>
              <a:buFont typeface="Wingdings" panose="05000000000000000000" pitchFamily="2" charset="2"/>
              <a:buChar char="Ø"/>
            </a:pPr>
            <a:r>
              <a:rPr lang="ru-RU" sz="1800" b="1" dirty="0">
                <a:solidFill>
                  <a:schemeClr val="accent1">
                    <a:lumMod val="50000"/>
                  </a:schemeClr>
                </a:solidFill>
              </a:rPr>
              <a:t>Диспансеризация подростков</a:t>
            </a:r>
          </a:p>
          <a:p>
            <a:pPr algn="just">
              <a:spcBef>
                <a:spcPts val="0"/>
              </a:spcBef>
              <a:buFont typeface="Wingdings" panose="05000000000000000000" pitchFamily="2" charset="2"/>
              <a:buChar char="Ø"/>
            </a:pPr>
            <a:endParaRPr lang="ru-RU" sz="1800" b="1" dirty="0">
              <a:solidFill>
                <a:schemeClr val="accent1">
                  <a:lumMod val="50000"/>
                </a:schemeClr>
              </a:solidFill>
            </a:endParaRPr>
          </a:p>
          <a:p>
            <a:pPr algn="just">
              <a:spcBef>
                <a:spcPts val="0"/>
              </a:spcBef>
              <a:buFont typeface="Wingdings" panose="05000000000000000000" pitchFamily="2" charset="2"/>
              <a:buChar char="Ø"/>
            </a:pPr>
            <a:r>
              <a:rPr lang="ru-RU" sz="1800" b="1" dirty="0">
                <a:solidFill>
                  <a:schemeClr val="accent1">
                    <a:lumMod val="50000"/>
                  </a:schemeClr>
                </a:solidFill>
              </a:rPr>
              <a:t>Развитие неонатальной хирургии</a:t>
            </a:r>
          </a:p>
          <a:p>
            <a:pPr algn="just">
              <a:spcBef>
                <a:spcPts val="0"/>
              </a:spcBef>
              <a:buFont typeface="Wingdings" panose="05000000000000000000" pitchFamily="2" charset="2"/>
              <a:buChar char="Ø"/>
            </a:pPr>
            <a:endParaRPr lang="ru-RU" sz="1800" b="1" dirty="0">
              <a:solidFill>
                <a:schemeClr val="accent1">
                  <a:lumMod val="50000"/>
                </a:schemeClr>
              </a:solidFill>
            </a:endParaRPr>
          </a:p>
        </p:txBody>
      </p:sp>
      <p:pic>
        <p:nvPicPr>
          <p:cNvPr id="4" name="Рисунок 3">
            <a:extLst>
              <a:ext uri="{FF2B5EF4-FFF2-40B4-BE49-F238E27FC236}">
                <a16:creationId xmlns:a16="http://schemas.microsoft.com/office/drawing/2014/main" xmlns="" id="{EEA6EE95-BBAF-4888-9C4B-F9BE25901E83}"/>
              </a:ext>
            </a:extLst>
          </p:cNvPr>
          <p:cNvPicPr>
            <a:picLocks noChangeAspect="1"/>
          </p:cNvPicPr>
          <p:nvPr/>
        </p:nvPicPr>
        <p:blipFill>
          <a:blip r:embed="rId4"/>
          <a:stretch>
            <a:fillRect/>
          </a:stretch>
        </p:blipFill>
        <p:spPr>
          <a:xfrm>
            <a:off x="-82297" y="101835"/>
            <a:ext cx="1896020" cy="652329"/>
          </a:xfrm>
          <a:prstGeom prst="rect">
            <a:avLst/>
          </a:prstGeom>
        </p:spPr>
      </p:pic>
      <p:pic>
        <p:nvPicPr>
          <p:cNvPr id="7" name="Рисунок 6">
            <a:extLst>
              <a:ext uri="{FF2B5EF4-FFF2-40B4-BE49-F238E27FC236}">
                <a16:creationId xmlns:a16="http://schemas.microsoft.com/office/drawing/2014/main" xmlns="" id="{9F714F8D-35D5-440B-9E06-409263D123F3}"/>
              </a:ext>
            </a:extLst>
          </p:cNvPr>
          <p:cNvPicPr>
            <a:picLocks noChangeAspect="1"/>
          </p:cNvPicPr>
          <p:nvPr/>
        </p:nvPicPr>
        <p:blipFill>
          <a:blip r:embed="rId5"/>
          <a:stretch>
            <a:fillRect/>
          </a:stretch>
        </p:blipFill>
        <p:spPr>
          <a:xfrm>
            <a:off x="6428312" y="3428999"/>
            <a:ext cx="4923002" cy="3280719"/>
          </a:xfrm>
          <a:prstGeom prst="rect">
            <a:avLst/>
          </a:prstGeom>
          <a:ln>
            <a:noFill/>
          </a:ln>
          <a:effectLst>
            <a:softEdge rad="112500"/>
          </a:effectLst>
        </p:spPr>
      </p:pic>
    </p:spTree>
    <p:extLst>
      <p:ext uri="{BB962C8B-B14F-4D97-AF65-F5344CB8AC3E}">
        <p14:creationId xmlns:p14="http://schemas.microsoft.com/office/powerpoint/2010/main" xmlns="" val="359869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3BA94A66-D24C-4BA1-9D01-8B192812578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sp>
        <p:nvSpPr>
          <p:cNvPr id="43010" name="Rectangle 3">
            <a:extLst>
              <a:ext uri="{FF2B5EF4-FFF2-40B4-BE49-F238E27FC236}">
                <a16:creationId xmlns:a16="http://schemas.microsoft.com/office/drawing/2014/main" xmlns="" id="{69EDB559-28CB-43CD-B2F4-1601B1954DB8}"/>
              </a:ext>
            </a:extLst>
          </p:cNvPr>
          <p:cNvSpPr>
            <a:spLocks noGrp="1" noChangeArrowheads="1"/>
          </p:cNvSpPr>
          <p:nvPr>
            <p:ph type="body" idx="1"/>
          </p:nvPr>
        </p:nvSpPr>
        <p:spPr>
          <a:xfrm>
            <a:off x="1804416" y="85218"/>
            <a:ext cx="9552432" cy="3529012"/>
          </a:xfrm>
        </p:spPr>
        <p:txBody>
          <a:bodyPr/>
          <a:lstStyle/>
          <a:p>
            <a:pPr marL="0" indent="0" algn="ctr">
              <a:buNone/>
            </a:pPr>
            <a:r>
              <a:rPr lang="ru-RU" altLang="ru-RU" b="1" dirty="0">
                <a:solidFill>
                  <a:srgbClr val="C00000"/>
                </a:solidFill>
                <a:cs typeface="Calibri" panose="020F0502020204030204" pitchFamily="34" charset="0"/>
              </a:rPr>
              <a:t>Здоровый образ жизни – залог репродуктивного здоровья!</a:t>
            </a:r>
          </a:p>
        </p:txBody>
      </p:sp>
      <p:pic>
        <p:nvPicPr>
          <p:cNvPr id="3" name="Рисунок 2">
            <a:extLst>
              <a:ext uri="{FF2B5EF4-FFF2-40B4-BE49-F238E27FC236}">
                <a16:creationId xmlns:a16="http://schemas.microsoft.com/office/drawing/2014/main" xmlns="" id="{E0C9110C-29BF-4CF1-9EA1-A551B9A378B8}"/>
              </a:ext>
            </a:extLst>
          </p:cNvPr>
          <p:cNvPicPr>
            <a:picLocks noChangeAspect="1"/>
          </p:cNvPicPr>
          <p:nvPr/>
        </p:nvPicPr>
        <p:blipFill>
          <a:blip r:embed="rId4"/>
          <a:stretch>
            <a:fillRect/>
          </a:stretch>
        </p:blipFill>
        <p:spPr>
          <a:xfrm>
            <a:off x="1981200" y="962461"/>
            <a:ext cx="8229600" cy="5473974"/>
          </a:xfrm>
          <a:prstGeom prst="rect">
            <a:avLst/>
          </a:prstGeom>
          <a:ln>
            <a:noFill/>
          </a:ln>
          <a:effectLst>
            <a:softEdge rad="112500"/>
          </a:effectLst>
        </p:spPr>
      </p:pic>
      <p:pic>
        <p:nvPicPr>
          <p:cNvPr id="4" name="Рисунок 3">
            <a:extLst>
              <a:ext uri="{FF2B5EF4-FFF2-40B4-BE49-F238E27FC236}">
                <a16:creationId xmlns:a16="http://schemas.microsoft.com/office/drawing/2014/main" xmlns="" id="{CFE38F30-90CC-4223-AE04-E8BAB72B6923}"/>
              </a:ext>
            </a:extLst>
          </p:cNvPr>
          <p:cNvPicPr>
            <a:picLocks noChangeAspect="1"/>
          </p:cNvPicPr>
          <p:nvPr/>
        </p:nvPicPr>
        <p:blipFill>
          <a:blip r:embed="rId5"/>
          <a:stretch>
            <a:fillRect/>
          </a:stretch>
        </p:blipFill>
        <p:spPr>
          <a:xfrm>
            <a:off x="22835" y="85218"/>
            <a:ext cx="1896020" cy="65232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8D2090D7-2E7D-4CE9-9FC1-21A8A7A2AF82}"/>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2" y="0"/>
            <a:ext cx="12192000" cy="6858000"/>
          </a:xfrm>
          <a:prstGeom prst="rect">
            <a:avLst/>
          </a:prstGeom>
        </p:spPr>
      </p:pic>
      <p:sp>
        <p:nvSpPr>
          <p:cNvPr id="2" name="Заголовок 1"/>
          <p:cNvSpPr>
            <a:spLocks noGrp="1"/>
          </p:cNvSpPr>
          <p:nvPr>
            <p:ph type="title"/>
          </p:nvPr>
        </p:nvSpPr>
        <p:spPr>
          <a:xfrm>
            <a:off x="795528" y="1042101"/>
            <a:ext cx="10744199" cy="1993392"/>
          </a:xfrm>
        </p:spPr>
        <p:txBody>
          <a:bodyPr>
            <a:normAutofit/>
          </a:bodyPr>
          <a:lstStyle/>
          <a:p>
            <a:pPr algn="just"/>
            <a:r>
              <a:rPr lang="ru-RU" sz="2000" b="1" dirty="0">
                <a:solidFill>
                  <a:srgbClr val="002060"/>
                </a:solidFill>
                <a:latin typeface="+mn-lt"/>
                <a:cs typeface="Times New Roman" panose="02020603050405020304" pitchFamily="18" charset="0"/>
              </a:rPr>
              <a:t>Охрана материнства и детства – приоритетное направление в здравоохранении любой страны, которая включает в себя систему государственных общественных и медицинских мероприятий, обеспечивающих рождение здорового ребенка, правильное и всестороннее развитие подрастающего поколения, предупреждение и лечение болезней женщин и детей. </a:t>
            </a:r>
            <a:br>
              <a:rPr lang="ru-RU" sz="2000" b="1" dirty="0">
                <a:solidFill>
                  <a:srgbClr val="002060"/>
                </a:solidFill>
                <a:latin typeface="+mn-lt"/>
                <a:cs typeface="Times New Roman" panose="02020603050405020304" pitchFamily="18" charset="0"/>
              </a:rPr>
            </a:br>
            <a:endParaRPr lang="ru-RU" sz="2000" dirty="0">
              <a:latin typeface="+mn-lt"/>
              <a:cs typeface="Times New Roman" panose="02020603050405020304" pitchFamily="18" charset="0"/>
            </a:endParaRPr>
          </a:p>
        </p:txBody>
      </p:sp>
      <p:pic>
        <p:nvPicPr>
          <p:cNvPr id="4" name="Рисунок 3">
            <a:extLst>
              <a:ext uri="{FF2B5EF4-FFF2-40B4-BE49-F238E27FC236}">
                <a16:creationId xmlns:a16="http://schemas.microsoft.com/office/drawing/2014/main" xmlns="" id="{88D9D9C4-07D0-4C9C-9694-4A61A7B2BFB3}"/>
              </a:ext>
            </a:extLst>
          </p:cNvPr>
          <p:cNvPicPr>
            <a:picLocks noChangeAspect="1"/>
          </p:cNvPicPr>
          <p:nvPr/>
        </p:nvPicPr>
        <p:blipFill>
          <a:blip r:embed="rId4"/>
          <a:stretch>
            <a:fillRect/>
          </a:stretch>
        </p:blipFill>
        <p:spPr>
          <a:xfrm>
            <a:off x="3422463" y="3831122"/>
            <a:ext cx="4523674" cy="2900759"/>
          </a:xfrm>
          <a:prstGeom prst="rect">
            <a:avLst/>
          </a:prstGeom>
        </p:spPr>
      </p:pic>
      <p:sp>
        <p:nvSpPr>
          <p:cNvPr id="9" name="Прямоугольник 8">
            <a:extLst>
              <a:ext uri="{FF2B5EF4-FFF2-40B4-BE49-F238E27FC236}">
                <a16:creationId xmlns:a16="http://schemas.microsoft.com/office/drawing/2014/main" xmlns="" id="{BA6D2605-96AD-47D4-BE1B-637FA782FF23}"/>
              </a:ext>
            </a:extLst>
          </p:cNvPr>
          <p:cNvSpPr/>
          <p:nvPr/>
        </p:nvSpPr>
        <p:spPr>
          <a:xfrm>
            <a:off x="1917192" y="362042"/>
            <a:ext cx="8357615" cy="532903"/>
          </a:xfrm>
          <a:prstGeom prst="rect">
            <a:avLst/>
          </a:prstGeom>
        </p:spPr>
        <p:txBody>
          <a:bodyPr wrap="square">
            <a:spAutoFit/>
          </a:bodyPr>
          <a:lstStyle/>
          <a:p>
            <a:pPr lvl="0" algn="ctr">
              <a:lnSpc>
                <a:spcPct val="107000"/>
              </a:lnSpc>
              <a:defRPr/>
            </a:pPr>
            <a:r>
              <a:rPr lang="ru-RU" sz="2800" b="1" spc="5" dirty="0">
                <a:solidFill>
                  <a:srgbClr val="C00000"/>
                </a:solidFill>
                <a:ea typeface="Times New Roman" panose="02020603050405020304" pitchFamily="18" charset="0"/>
                <a:cs typeface="Times New Roman" panose="02020603050405020304" pitchFamily="18" charset="0"/>
              </a:rPr>
              <a:t>Охрана здоровья и матери и ребенка</a:t>
            </a:r>
          </a:p>
        </p:txBody>
      </p:sp>
      <p:sp>
        <p:nvSpPr>
          <p:cNvPr id="11" name="Прямоугольник 10">
            <a:extLst>
              <a:ext uri="{FF2B5EF4-FFF2-40B4-BE49-F238E27FC236}">
                <a16:creationId xmlns:a16="http://schemas.microsoft.com/office/drawing/2014/main" xmlns="" id="{F3EF11F2-4660-48FA-91A1-BBE38BAF6ACC}"/>
              </a:ext>
            </a:extLst>
          </p:cNvPr>
          <p:cNvSpPr/>
          <p:nvPr/>
        </p:nvSpPr>
        <p:spPr>
          <a:xfrm>
            <a:off x="2316479" y="2723126"/>
            <a:ext cx="7559039" cy="1107996"/>
          </a:xfrm>
          <a:prstGeom prst="rect">
            <a:avLst/>
          </a:prstGeom>
        </p:spPr>
        <p:txBody>
          <a:bodyPr wrap="square">
            <a:spAutoFit/>
          </a:bodyPr>
          <a:lstStyle/>
          <a:p>
            <a:pPr algn="ctr"/>
            <a:r>
              <a:rPr lang="ru-RU" sz="2200" b="1" dirty="0">
                <a:solidFill>
                  <a:srgbClr val="C00000"/>
                </a:solidFill>
                <a:cs typeface="Times New Roman" panose="02020603050405020304" pitchFamily="18" charset="0"/>
              </a:rPr>
              <a:t>Недаром еще в древности говорили: </a:t>
            </a:r>
            <a:br>
              <a:rPr lang="ru-RU" sz="2200" b="1" dirty="0">
                <a:solidFill>
                  <a:srgbClr val="C00000"/>
                </a:solidFill>
                <a:cs typeface="Times New Roman" panose="02020603050405020304" pitchFamily="18" charset="0"/>
              </a:rPr>
            </a:br>
            <a:r>
              <a:rPr lang="ru-RU" sz="2200" b="1" dirty="0">
                <a:solidFill>
                  <a:srgbClr val="C00000"/>
                </a:solidFill>
                <a:cs typeface="Times New Roman" panose="02020603050405020304" pitchFamily="18" charset="0"/>
              </a:rPr>
              <a:t>«В здоровом теле женщины находится будущее народа» </a:t>
            </a:r>
            <a:br>
              <a:rPr lang="ru-RU" sz="2200" b="1" dirty="0">
                <a:solidFill>
                  <a:srgbClr val="C00000"/>
                </a:solidFill>
                <a:cs typeface="Times New Roman" panose="02020603050405020304" pitchFamily="18" charset="0"/>
              </a:rPr>
            </a:br>
            <a:endParaRPr lang="ru-RU" sz="2200" b="1" dirty="0">
              <a:solidFill>
                <a:srgbClr val="C00000"/>
              </a:solidFill>
              <a:cs typeface="Times New Roman" panose="02020603050405020304" pitchFamily="18" charset="0"/>
            </a:endParaRPr>
          </a:p>
        </p:txBody>
      </p:sp>
      <p:pic>
        <p:nvPicPr>
          <p:cNvPr id="12" name="Рисунок 11">
            <a:extLst>
              <a:ext uri="{FF2B5EF4-FFF2-40B4-BE49-F238E27FC236}">
                <a16:creationId xmlns:a16="http://schemas.microsoft.com/office/drawing/2014/main" xmlns="" id="{D05C9AFC-AC82-43B8-994B-DF32B142BF53}"/>
              </a:ext>
            </a:extLst>
          </p:cNvPr>
          <p:cNvPicPr>
            <a:picLocks noChangeAspect="1"/>
          </p:cNvPicPr>
          <p:nvPr/>
        </p:nvPicPr>
        <p:blipFill>
          <a:blip r:embed="rId5"/>
          <a:stretch>
            <a:fillRect/>
          </a:stretch>
        </p:blipFill>
        <p:spPr>
          <a:xfrm>
            <a:off x="-1" y="0"/>
            <a:ext cx="2048256" cy="706459"/>
          </a:xfrm>
          <a:prstGeom prst="rect">
            <a:avLst/>
          </a:prstGeom>
        </p:spPr>
      </p:pic>
    </p:spTree>
    <p:extLst>
      <p:ext uri="{BB962C8B-B14F-4D97-AF65-F5344CB8AC3E}">
        <p14:creationId xmlns:p14="http://schemas.microsoft.com/office/powerpoint/2010/main" xmlns="" val="3824784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Прямоугольник 17"/>
          <p:cNvSpPr/>
          <p:nvPr/>
        </p:nvSpPr>
        <p:spPr>
          <a:xfrm>
            <a:off x="0" y="4403160"/>
            <a:ext cx="9149760" cy="2453400"/>
          </a:xfrm>
          <a:prstGeom prst="rect">
            <a:avLst/>
          </a:prstGeom>
          <a:solidFill>
            <a:schemeClr val="accent5">
              <a:lumMod val="20000"/>
              <a:lumOff val="80000"/>
            </a:schemeClr>
          </a:solidFill>
          <a:ln>
            <a:solidFill>
              <a:srgbClr val="DCE2E2"/>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ru-RU" spc="-1">
              <a:solidFill>
                <a:schemeClr val="lt1"/>
              </a:solidFill>
              <a:latin typeface="Calibri"/>
            </a:endParaRPr>
          </a:p>
        </p:txBody>
      </p:sp>
      <p:sp>
        <p:nvSpPr>
          <p:cNvPr id="141" name="PlaceHolder 1"/>
          <p:cNvSpPr>
            <a:spLocks noGrp="1"/>
          </p:cNvSpPr>
          <p:nvPr>
            <p:ph/>
          </p:nvPr>
        </p:nvSpPr>
        <p:spPr>
          <a:xfrm>
            <a:off x="2218080" y="4856760"/>
            <a:ext cx="3672360" cy="1765080"/>
          </a:xfrm>
          <a:prstGeom prst="rect">
            <a:avLst/>
          </a:prstGeom>
          <a:noFill/>
          <a:ln w="0">
            <a:noFill/>
          </a:ln>
        </p:spPr>
        <p:txBody>
          <a:bodyPr vert="horz" lIns="91440" tIns="45720" rIns="91440" bIns="45720" rtlCol="0" anchor="t">
            <a:noAutofit/>
          </a:bodyPr>
          <a:lstStyle/>
          <a:p>
            <a:pPr algn="just">
              <a:lnSpc>
                <a:spcPct val="120000"/>
              </a:lnSpc>
              <a:spcBef>
                <a:spcPts val="1001"/>
              </a:spcBef>
              <a:tabLst>
                <a:tab pos="0" algn="l"/>
              </a:tabLst>
            </a:pPr>
            <a:r>
              <a:rPr lang="ru-RU" sz="2000" b="1" spc="-1">
                <a:solidFill>
                  <a:srgbClr val="014B92"/>
                </a:solidFill>
                <a:latin typeface="Arial"/>
              </a:rPr>
              <a:t>Зарегистрируйтесь на сайте</a:t>
            </a:r>
            <a:r>
              <a:rPr lang="en-US" sz="2000" b="1" spc="-1">
                <a:solidFill>
                  <a:srgbClr val="014B92"/>
                </a:solidFill>
                <a:latin typeface="Arial"/>
              </a:rPr>
              <a:t> TAKZDOROVO.RU </a:t>
            </a:r>
            <a:r>
              <a:rPr lang="ru-RU" sz="2000" b="1" spc="-1">
                <a:solidFill>
                  <a:srgbClr val="014B92"/>
                </a:solidFill>
                <a:latin typeface="Arial"/>
              </a:rPr>
              <a:t> и получите доступ ко всем сервисам сайта</a:t>
            </a:r>
            <a:endParaRPr lang="ru-RU" sz="2000" spc="-1">
              <a:solidFill>
                <a:srgbClr val="000000"/>
              </a:solidFill>
              <a:latin typeface="Arial"/>
            </a:endParaRPr>
          </a:p>
        </p:txBody>
      </p:sp>
      <p:pic>
        <p:nvPicPr>
          <p:cNvPr id="142" name="Рисунок 15" descr="Изображение выглядит как текст, логотип, Шрифт, Графика&#10;&#10;Автоматически созданное описание"/>
          <p:cNvPicPr/>
          <p:nvPr/>
        </p:nvPicPr>
        <p:blipFill>
          <a:blip r:embed="rId2" cstate="print"/>
          <a:srcRect l="18614" t="31542" r="18100" b="31344"/>
          <a:stretch/>
        </p:blipFill>
        <p:spPr>
          <a:xfrm>
            <a:off x="4502280" y="5980680"/>
            <a:ext cx="1795320" cy="825480"/>
          </a:xfrm>
          <a:prstGeom prst="rect">
            <a:avLst/>
          </a:prstGeom>
          <a:ln w="0">
            <a:noFill/>
          </a:ln>
        </p:spPr>
      </p:pic>
      <p:pic>
        <p:nvPicPr>
          <p:cNvPr id="143" name="Рисунок 6"/>
          <p:cNvPicPr/>
          <p:nvPr/>
        </p:nvPicPr>
        <p:blipFill>
          <a:blip r:embed="rId3"/>
          <a:stretch/>
        </p:blipFill>
        <p:spPr>
          <a:xfrm>
            <a:off x="67800" y="0"/>
            <a:ext cx="2150280" cy="611640"/>
          </a:xfrm>
          <a:prstGeom prst="rect">
            <a:avLst/>
          </a:prstGeom>
          <a:ln w="0">
            <a:noFill/>
          </a:ln>
        </p:spPr>
      </p:pic>
      <p:pic>
        <p:nvPicPr>
          <p:cNvPr id="144" name="Рисунок 12"/>
          <p:cNvPicPr/>
          <p:nvPr/>
        </p:nvPicPr>
        <p:blipFill>
          <a:blip r:embed="rId4"/>
          <a:srcRect b="5083"/>
          <a:stretch/>
        </p:blipFill>
        <p:spPr>
          <a:xfrm>
            <a:off x="7506048" y="1440"/>
            <a:ext cx="4685952" cy="6856560"/>
          </a:xfrm>
          <a:prstGeom prst="rect">
            <a:avLst/>
          </a:prstGeom>
          <a:ln w="0">
            <a:noFill/>
          </a:ln>
        </p:spPr>
      </p:pic>
      <p:pic>
        <p:nvPicPr>
          <p:cNvPr id="145" name="Рисунок 1"/>
          <p:cNvPicPr/>
          <p:nvPr/>
        </p:nvPicPr>
        <p:blipFill>
          <a:blip r:embed="rId5"/>
          <a:stretch/>
        </p:blipFill>
        <p:spPr>
          <a:xfrm>
            <a:off x="2386560" y="1041120"/>
            <a:ext cx="3335400" cy="611640"/>
          </a:xfrm>
          <a:prstGeom prst="rect">
            <a:avLst/>
          </a:prstGeom>
          <a:ln w="0">
            <a:noFill/>
          </a:ln>
        </p:spPr>
      </p:pic>
      <p:pic>
        <p:nvPicPr>
          <p:cNvPr id="146" name="Рисунок 4"/>
          <p:cNvPicPr/>
          <p:nvPr/>
        </p:nvPicPr>
        <p:blipFill>
          <a:blip r:embed="rId6"/>
          <a:stretch/>
        </p:blipFill>
        <p:spPr>
          <a:xfrm>
            <a:off x="3086760" y="2062080"/>
            <a:ext cx="1932120" cy="193212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DEB3FBB-5680-4314-BE4D-A4C7103C85D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9164"/>
            <a:ext cx="12192000" cy="6858000"/>
          </a:xfrm>
          <a:prstGeom prst="rect">
            <a:avLst/>
          </a:prstGeom>
        </p:spPr>
      </p:pic>
      <p:sp>
        <p:nvSpPr>
          <p:cNvPr id="8194" name="Rectangle 3">
            <a:extLst>
              <a:ext uri="{FF2B5EF4-FFF2-40B4-BE49-F238E27FC236}">
                <a16:creationId xmlns:a16="http://schemas.microsoft.com/office/drawing/2014/main" xmlns="" id="{40DE7D4D-9BA2-443D-A8A7-7EAAD542DFFD}"/>
              </a:ext>
            </a:extLst>
          </p:cNvPr>
          <p:cNvSpPr>
            <a:spLocks noGrp="1" noChangeArrowheads="1"/>
          </p:cNvSpPr>
          <p:nvPr>
            <p:ph type="body" idx="1"/>
          </p:nvPr>
        </p:nvSpPr>
        <p:spPr>
          <a:xfrm>
            <a:off x="877824" y="310896"/>
            <a:ext cx="10799064" cy="1033272"/>
          </a:xfrm>
        </p:spPr>
        <p:txBody>
          <a:bodyPr>
            <a:noAutofit/>
          </a:bodyPr>
          <a:lstStyle/>
          <a:p>
            <a:pPr marL="0" indent="0" algn="ctr">
              <a:buNone/>
            </a:pPr>
            <a:r>
              <a:rPr lang="ru-RU" altLang="ru-RU" b="1" dirty="0">
                <a:solidFill>
                  <a:srgbClr val="C00000"/>
                </a:solidFill>
              </a:rPr>
              <a:t>Система охраны материнства и детства </a:t>
            </a:r>
          </a:p>
          <a:p>
            <a:pPr marL="0" indent="0" algn="ctr">
              <a:buNone/>
            </a:pPr>
            <a:r>
              <a:rPr lang="ru-RU" altLang="ru-RU" b="1" dirty="0">
                <a:solidFill>
                  <a:srgbClr val="C00000"/>
                </a:solidFill>
              </a:rPr>
              <a:t>в настоящее время представлена</a:t>
            </a:r>
          </a:p>
          <a:p>
            <a:pPr>
              <a:buFont typeface="Wingdings" panose="05000000000000000000" pitchFamily="2" charset="2"/>
              <a:buChar char="Ø"/>
            </a:pPr>
            <a:endParaRPr lang="ru-RU" altLang="ru-RU" sz="2400" b="1" dirty="0">
              <a:solidFill>
                <a:srgbClr val="002060"/>
              </a:solidFill>
            </a:endParaRPr>
          </a:p>
          <a:p>
            <a:pPr>
              <a:buFont typeface="Wingdings" panose="05000000000000000000" pitchFamily="2" charset="2"/>
              <a:buChar char="Ø"/>
            </a:pPr>
            <a:r>
              <a:rPr lang="ru-RU" altLang="ru-RU" sz="2400" b="1" dirty="0">
                <a:solidFill>
                  <a:srgbClr val="002060"/>
                </a:solidFill>
              </a:rPr>
              <a:t>Учреждениями, оказывающими акушерско-гинекологическую помощь</a:t>
            </a:r>
          </a:p>
          <a:p>
            <a:pPr>
              <a:buFont typeface="Wingdings" panose="05000000000000000000" pitchFamily="2" charset="2"/>
              <a:buChar char="Ø"/>
            </a:pPr>
            <a:r>
              <a:rPr lang="ru-RU" altLang="ru-RU" sz="2400" b="1" dirty="0">
                <a:solidFill>
                  <a:srgbClr val="002060"/>
                </a:solidFill>
              </a:rPr>
              <a:t>Учреждениями, оказывающими лечебно- профилактическую помощь</a:t>
            </a:r>
          </a:p>
          <a:p>
            <a:pPr>
              <a:buFont typeface="Wingdings" panose="05000000000000000000" pitchFamily="2" charset="2"/>
              <a:buChar char="Ø"/>
            </a:pPr>
            <a:r>
              <a:rPr lang="ru-RU" altLang="ru-RU" sz="2400" b="1" dirty="0">
                <a:solidFill>
                  <a:srgbClr val="002060"/>
                </a:solidFill>
              </a:rPr>
              <a:t>Комплексом социальных и правовых мер, направленных на поддержку материнства и детства</a:t>
            </a:r>
          </a:p>
        </p:txBody>
      </p:sp>
      <p:pic>
        <p:nvPicPr>
          <p:cNvPr id="2" name="Рисунок 1">
            <a:extLst>
              <a:ext uri="{FF2B5EF4-FFF2-40B4-BE49-F238E27FC236}">
                <a16:creationId xmlns:a16="http://schemas.microsoft.com/office/drawing/2014/main" xmlns="" id="{B44548AE-5A55-41C8-AE52-ADF706C1D759}"/>
              </a:ext>
            </a:extLst>
          </p:cNvPr>
          <p:cNvPicPr>
            <a:picLocks noChangeAspect="1"/>
          </p:cNvPicPr>
          <p:nvPr/>
        </p:nvPicPr>
        <p:blipFill>
          <a:blip r:embed="rId4"/>
          <a:stretch>
            <a:fillRect/>
          </a:stretch>
        </p:blipFill>
        <p:spPr>
          <a:xfrm>
            <a:off x="0" y="0"/>
            <a:ext cx="2316681" cy="798645"/>
          </a:xfrm>
          <a:prstGeom prst="rect">
            <a:avLst/>
          </a:prstGeom>
        </p:spPr>
      </p:pic>
      <p:pic>
        <p:nvPicPr>
          <p:cNvPr id="6" name="Рисунок 5">
            <a:extLst>
              <a:ext uri="{FF2B5EF4-FFF2-40B4-BE49-F238E27FC236}">
                <a16:creationId xmlns:a16="http://schemas.microsoft.com/office/drawing/2014/main" xmlns="" id="{5B29AF43-4B96-43F5-871B-65D78636DE6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62528" y="3584448"/>
            <a:ext cx="5266944" cy="2962656"/>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3620BD37-7BBB-4B84-BC08-1CC96FC71D6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490728" y="1351495"/>
            <a:ext cx="10899647" cy="4613274"/>
          </a:xfrm>
        </p:spPr>
        <p:txBody>
          <a:bodyPr>
            <a:normAutofit/>
          </a:bodyPr>
          <a:lstStyle/>
          <a:p>
            <a:pPr marL="0" indent="0" algn="ctr">
              <a:buNone/>
              <a:defRPr/>
            </a:pPr>
            <a:r>
              <a:rPr lang="ru-RU" sz="2000" b="1" dirty="0">
                <a:solidFill>
                  <a:srgbClr val="C00000"/>
                </a:solidFill>
              </a:rPr>
              <a:t>Задачи системы охраны материнства и детства реализуются на 8 этапах оказания</a:t>
            </a:r>
          </a:p>
          <a:p>
            <a:pPr marL="0" indent="0" algn="ctr">
              <a:buNone/>
              <a:defRPr/>
            </a:pPr>
            <a:r>
              <a:rPr lang="ru-RU" sz="2000" b="1" dirty="0">
                <a:solidFill>
                  <a:srgbClr val="C00000"/>
                </a:solidFill>
              </a:rPr>
              <a:t> лечебно- профилактической помощи:</a:t>
            </a:r>
          </a:p>
          <a:p>
            <a:pPr>
              <a:buFont typeface="Wingdings" panose="05000000000000000000" pitchFamily="2" charset="2"/>
              <a:buChar char="Ø"/>
              <a:defRPr/>
            </a:pPr>
            <a:r>
              <a:rPr lang="ru-RU" sz="2000" b="1" dirty="0">
                <a:solidFill>
                  <a:srgbClr val="002060"/>
                </a:solidFill>
              </a:rPr>
              <a:t>Формирование здоровья девочки как будущей матери, подготовка её к будущему материнству</a:t>
            </a:r>
          </a:p>
          <a:p>
            <a:pPr>
              <a:buFont typeface="Wingdings" panose="05000000000000000000" pitchFamily="2" charset="2"/>
              <a:buChar char="Ø"/>
              <a:defRPr/>
            </a:pPr>
            <a:r>
              <a:rPr lang="ru-RU" sz="2000" b="1" dirty="0">
                <a:solidFill>
                  <a:srgbClr val="002060"/>
                </a:solidFill>
              </a:rPr>
              <a:t>Лечебно- профилактическая помощь женщине до наступления беременности</a:t>
            </a:r>
          </a:p>
          <a:p>
            <a:pPr>
              <a:buFont typeface="Wingdings" panose="05000000000000000000" pitchFamily="2" charset="2"/>
              <a:buChar char="Ø"/>
              <a:defRPr/>
            </a:pPr>
            <a:r>
              <a:rPr lang="ru-RU" sz="2000" b="1" dirty="0">
                <a:solidFill>
                  <a:srgbClr val="002060"/>
                </a:solidFill>
              </a:rPr>
              <a:t>Антенатальная охрана плода</a:t>
            </a:r>
          </a:p>
          <a:p>
            <a:pPr>
              <a:buFont typeface="Wingdings" panose="05000000000000000000" pitchFamily="2" charset="2"/>
              <a:buChar char="Ø"/>
              <a:defRPr/>
            </a:pPr>
            <a:r>
              <a:rPr lang="ru-RU" sz="2000" b="1" dirty="0">
                <a:solidFill>
                  <a:srgbClr val="002060"/>
                </a:solidFill>
              </a:rPr>
              <a:t>Интранатальная охрана плода, сохранение здоровья женщины в родах</a:t>
            </a:r>
          </a:p>
          <a:p>
            <a:pPr>
              <a:buFont typeface="Wingdings" panose="05000000000000000000" pitchFamily="2" charset="2"/>
              <a:buChar char="Ø"/>
              <a:defRPr/>
            </a:pPr>
            <a:r>
              <a:rPr lang="ru-RU" sz="2000" b="1" dirty="0">
                <a:solidFill>
                  <a:srgbClr val="002060"/>
                </a:solidFill>
              </a:rPr>
              <a:t>Охрана здоровья новорожденного и матери в послеродовый период</a:t>
            </a:r>
          </a:p>
          <a:p>
            <a:pPr>
              <a:buFont typeface="Wingdings" panose="05000000000000000000" pitchFamily="2" charset="2"/>
              <a:buChar char="Ø"/>
              <a:defRPr/>
            </a:pPr>
            <a:r>
              <a:rPr lang="ru-RU" sz="2000" b="1" dirty="0">
                <a:solidFill>
                  <a:srgbClr val="002060"/>
                </a:solidFill>
              </a:rPr>
              <a:t>Охрана здоровья ребенка в дошкольный период</a:t>
            </a:r>
          </a:p>
          <a:p>
            <a:pPr>
              <a:buFont typeface="Wingdings" panose="05000000000000000000" pitchFamily="2" charset="2"/>
              <a:buChar char="Ø"/>
              <a:defRPr/>
            </a:pPr>
            <a:r>
              <a:rPr lang="ru-RU" sz="2000" b="1" dirty="0">
                <a:solidFill>
                  <a:srgbClr val="002060"/>
                </a:solidFill>
              </a:rPr>
              <a:t>Охрана здоровья ребенка в период школьного возраста</a:t>
            </a:r>
          </a:p>
          <a:p>
            <a:pPr>
              <a:buFont typeface="Wingdings" panose="05000000000000000000" pitchFamily="2" charset="2"/>
              <a:buChar char="Ø"/>
              <a:defRPr/>
            </a:pPr>
            <a:r>
              <a:rPr lang="ru-RU" sz="2000" b="1" dirty="0">
                <a:solidFill>
                  <a:srgbClr val="002060"/>
                </a:solidFill>
              </a:rPr>
              <a:t>Охрана здоровья подростка и передача его во «взрослую сеть» </a:t>
            </a:r>
          </a:p>
          <a:p>
            <a:pPr>
              <a:buFont typeface="Wingdings" panose="05000000000000000000" pitchFamily="2" charset="2"/>
              <a:buChar char="Ø"/>
              <a:defRPr/>
            </a:pPr>
            <a:endParaRPr lang="ru-RU" sz="2400" b="1" dirty="0">
              <a:solidFill>
                <a:srgbClr val="002060"/>
              </a:solidFill>
            </a:endParaRPr>
          </a:p>
        </p:txBody>
      </p:sp>
      <p:sp>
        <p:nvSpPr>
          <p:cNvPr id="4" name="Заголовок 3">
            <a:extLst>
              <a:ext uri="{FF2B5EF4-FFF2-40B4-BE49-F238E27FC236}">
                <a16:creationId xmlns:a16="http://schemas.microsoft.com/office/drawing/2014/main" xmlns="" id="{0E0FD61F-CF28-4531-9E7F-1EF4E5ADB924}"/>
              </a:ext>
            </a:extLst>
          </p:cNvPr>
          <p:cNvSpPr>
            <a:spLocks noGrp="1"/>
          </p:cNvSpPr>
          <p:nvPr>
            <p:ph type="title"/>
          </p:nvPr>
        </p:nvSpPr>
        <p:spPr>
          <a:xfrm>
            <a:off x="1463039" y="403400"/>
            <a:ext cx="10082784" cy="438151"/>
          </a:xfrm>
        </p:spPr>
        <p:txBody>
          <a:bodyPr>
            <a:noAutofit/>
          </a:bodyPr>
          <a:lstStyle/>
          <a:p>
            <a:pPr algn="ctr"/>
            <a:r>
              <a:rPr lang="ru-RU" sz="2800" b="1" dirty="0">
                <a:solidFill>
                  <a:srgbClr val="C00000"/>
                </a:solidFill>
                <a:latin typeface="+mn-lt"/>
              </a:rPr>
              <a:t>Цель системы охраны материнства и детства- </a:t>
            </a:r>
            <a:br>
              <a:rPr lang="ru-RU" sz="2800" b="1" dirty="0">
                <a:solidFill>
                  <a:srgbClr val="C00000"/>
                </a:solidFill>
                <a:latin typeface="+mn-lt"/>
              </a:rPr>
            </a:br>
            <a:r>
              <a:rPr lang="ru-RU" sz="2800" b="1" dirty="0">
                <a:solidFill>
                  <a:srgbClr val="C00000"/>
                </a:solidFill>
                <a:latin typeface="+mn-lt"/>
              </a:rPr>
              <a:t>сохранение и укрепление репродуктивного потенциала</a:t>
            </a:r>
          </a:p>
        </p:txBody>
      </p:sp>
      <p:pic>
        <p:nvPicPr>
          <p:cNvPr id="5" name="Рисунок 4">
            <a:extLst>
              <a:ext uri="{FF2B5EF4-FFF2-40B4-BE49-F238E27FC236}">
                <a16:creationId xmlns:a16="http://schemas.microsoft.com/office/drawing/2014/main" xmlns="" id="{89FA9405-A5CF-4867-832D-254F0EB3CA79}"/>
              </a:ext>
            </a:extLst>
          </p:cNvPr>
          <p:cNvPicPr>
            <a:picLocks noChangeAspect="1"/>
          </p:cNvPicPr>
          <p:nvPr/>
        </p:nvPicPr>
        <p:blipFill>
          <a:blip r:embed="rId4"/>
          <a:stretch>
            <a:fillRect/>
          </a:stretch>
        </p:blipFill>
        <p:spPr>
          <a:xfrm>
            <a:off x="1" y="4631"/>
            <a:ext cx="1792223" cy="617845"/>
          </a:xfrm>
          <a:prstGeom prst="rect">
            <a:avLst/>
          </a:prstGeom>
        </p:spPr>
      </p:pic>
      <p:pic>
        <p:nvPicPr>
          <p:cNvPr id="6" name="Рисунок 5">
            <a:extLst>
              <a:ext uri="{FF2B5EF4-FFF2-40B4-BE49-F238E27FC236}">
                <a16:creationId xmlns:a16="http://schemas.microsoft.com/office/drawing/2014/main" xmlns="" id="{B40FF5D3-A765-4288-A0B4-2A4BE0F4ABFE}"/>
              </a:ext>
            </a:extLst>
          </p:cNvPr>
          <p:cNvPicPr>
            <a:picLocks noChangeAspect="1"/>
          </p:cNvPicPr>
          <p:nvPr/>
        </p:nvPicPr>
        <p:blipFill>
          <a:blip r:embed="rId5"/>
          <a:stretch>
            <a:fillRect/>
          </a:stretch>
        </p:blipFill>
        <p:spPr>
          <a:xfrm>
            <a:off x="7775205" y="4104211"/>
            <a:ext cx="4532620" cy="26989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D9C03A5-F4D9-4EBF-B06F-127F86B67CA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9164"/>
            <a:ext cx="12192000" cy="6858000"/>
          </a:xfrm>
          <a:prstGeom prst="rect">
            <a:avLst/>
          </a:prstGeom>
        </p:spPr>
      </p:pic>
      <p:pic>
        <p:nvPicPr>
          <p:cNvPr id="7" name="Рисунок 6">
            <a:extLst>
              <a:ext uri="{FF2B5EF4-FFF2-40B4-BE49-F238E27FC236}">
                <a16:creationId xmlns:a16="http://schemas.microsoft.com/office/drawing/2014/main" xmlns="" id="{EBB231A9-364B-4E2E-AA2F-3684C6EF4307}"/>
              </a:ext>
            </a:extLst>
          </p:cNvPr>
          <p:cNvPicPr>
            <a:picLocks noChangeAspect="1"/>
          </p:cNvPicPr>
          <p:nvPr/>
        </p:nvPicPr>
        <p:blipFill rotWithShape="1">
          <a:blip r:embed="rId4"/>
          <a:srcRect r="866" b="4134"/>
          <a:stretch/>
        </p:blipFill>
        <p:spPr>
          <a:xfrm>
            <a:off x="1673353" y="0"/>
            <a:ext cx="9064752" cy="6793992"/>
          </a:xfrm>
          <a:prstGeom prst="rect">
            <a:avLst/>
          </a:prstGeom>
        </p:spPr>
      </p:pic>
      <p:pic>
        <p:nvPicPr>
          <p:cNvPr id="8" name="Рисунок 7">
            <a:extLst>
              <a:ext uri="{FF2B5EF4-FFF2-40B4-BE49-F238E27FC236}">
                <a16:creationId xmlns:a16="http://schemas.microsoft.com/office/drawing/2014/main" xmlns="" id="{4243341D-4CB0-48AF-A72F-A0A5B19D2F7C}"/>
              </a:ext>
            </a:extLst>
          </p:cNvPr>
          <p:cNvPicPr>
            <a:picLocks noChangeAspect="1"/>
          </p:cNvPicPr>
          <p:nvPr/>
        </p:nvPicPr>
        <p:blipFill>
          <a:blip r:embed="rId5"/>
          <a:stretch>
            <a:fillRect/>
          </a:stretch>
        </p:blipFill>
        <p:spPr>
          <a:xfrm>
            <a:off x="1" y="1"/>
            <a:ext cx="1673352" cy="5768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2141692C-9CDD-4559-A2C2-2BC9C51E2FB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9164"/>
            <a:ext cx="12192000" cy="6867164"/>
          </a:xfrm>
          <a:prstGeom prst="rect">
            <a:avLst/>
          </a:prstGeom>
        </p:spPr>
      </p:pic>
      <p:sp>
        <p:nvSpPr>
          <p:cNvPr id="2" name="Заголовок 1"/>
          <p:cNvSpPr>
            <a:spLocks noGrp="1"/>
          </p:cNvSpPr>
          <p:nvPr>
            <p:ph type="title"/>
          </p:nvPr>
        </p:nvSpPr>
        <p:spPr>
          <a:xfrm>
            <a:off x="694944" y="955358"/>
            <a:ext cx="9701785" cy="1010602"/>
          </a:xfrm>
        </p:spPr>
        <p:txBody>
          <a:bodyPr>
            <a:noAutofit/>
          </a:bodyPr>
          <a:lstStyle/>
          <a:p>
            <a:r>
              <a:rPr lang="ru-RU" sz="2400" b="1" dirty="0">
                <a:solidFill>
                  <a:srgbClr val="C00000"/>
                </a:solidFill>
                <a:latin typeface="+mn-lt"/>
              </a:rPr>
              <a:t>В настоящее время система непрерывного мониторинга здоровья несовершеннолетних включает:</a:t>
            </a:r>
            <a:br>
              <a:rPr lang="ru-RU" sz="2400" b="1" dirty="0">
                <a:solidFill>
                  <a:srgbClr val="C00000"/>
                </a:solidFill>
                <a:latin typeface="+mn-lt"/>
              </a:rPr>
            </a:br>
            <a:r>
              <a:rPr lang="ru-RU" sz="2400" dirty="0">
                <a:solidFill>
                  <a:srgbClr val="C00000"/>
                </a:solidFill>
                <a:latin typeface="+mn-lt"/>
              </a:rPr>
              <a:t/>
            </a:r>
            <a:br>
              <a:rPr lang="ru-RU" sz="2400" dirty="0">
                <a:solidFill>
                  <a:srgbClr val="C00000"/>
                </a:solidFill>
                <a:latin typeface="+mn-lt"/>
              </a:rPr>
            </a:br>
            <a:endParaRPr lang="ru-RU" sz="2400" dirty="0">
              <a:solidFill>
                <a:srgbClr val="C00000"/>
              </a:solidFill>
              <a:latin typeface="+mn-lt"/>
            </a:endParaRPr>
          </a:p>
        </p:txBody>
      </p:sp>
      <p:sp>
        <p:nvSpPr>
          <p:cNvPr id="5" name="Объект 4">
            <a:extLst>
              <a:ext uri="{FF2B5EF4-FFF2-40B4-BE49-F238E27FC236}">
                <a16:creationId xmlns:a16="http://schemas.microsoft.com/office/drawing/2014/main" xmlns="" id="{DA5FD9F2-C0A3-4690-B430-65B7843E6B82}"/>
              </a:ext>
            </a:extLst>
          </p:cNvPr>
          <p:cNvSpPr>
            <a:spLocks noGrp="1"/>
          </p:cNvSpPr>
          <p:nvPr>
            <p:ph idx="1"/>
          </p:nvPr>
        </p:nvSpPr>
        <p:spPr>
          <a:xfrm>
            <a:off x="466344" y="1709928"/>
            <a:ext cx="11256264" cy="4280948"/>
          </a:xfrm>
        </p:spPr>
        <p:txBody>
          <a:bodyPr>
            <a:normAutofit/>
          </a:bodyPr>
          <a:lstStyle/>
          <a:p>
            <a:pPr>
              <a:buFont typeface="Wingdings" panose="05000000000000000000" pitchFamily="2" charset="2"/>
              <a:buChar char="Ø"/>
            </a:pPr>
            <a:r>
              <a:rPr lang="ru-RU" sz="1800" b="1" dirty="0">
                <a:solidFill>
                  <a:srgbClr val="002060"/>
                </a:solidFill>
              </a:rPr>
              <a:t>комплексную перинатальную (дородовую) диагностику нарушений развития ребенка</a:t>
            </a:r>
          </a:p>
          <a:p>
            <a:pPr>
              <a:buFont typeface="Wingdings" panose="05000000000000000000" pitchFamily="2" charset="2"/>
              <a:buChar char="Ø"/>
            </a:pPr>
            <a:r>
              <a:rPr lang="ru-RU" sz="1800" b="1" dirty="0">
                <a:solidFill>
                  <a:srgbClr val="002060"/>
                </a:solidFill>
              </a:rPr>
              <a:t>неонатальный скрининг – исследование, проводимое в первые дни жизни ребенка, которое является самым эффективным способов выявления наследственных заболеваний и выявление нарушения слуха (</a:t>
            </a:r>
            <a:r>
              <a:rPr lang="ru-RU" sz="1800" b="1" dirty="0" err="1">
                <a:solidFill>
                  <a:srgbClr val="002060"/>
                </a:solidFill>
              </a:rPr>
              <a:t>аудиологический</a:t>
            </a:r>
            <a:r>
              <a:rPr lang="ru-RU" sz="1800" b="1" dirty="0">
                <a:solidFill>
                  <a:srgbClr val="002060"/>
                </a:solidFill>
              </a:rPr>
              <a:t> скрининг)</a:t>
            </a:r>
          </a:p>
          <a:p>
            <a:pPr>
              <a:buFont typeface="Wingdings" panose="05000000000000000000" pitchFamily="2" charset="2"/>
              <a:buChar char="Ø"/>
            </a:pPr>
            <a:r>
              <a:rPr lang="ru-RU" sz="1800" b="1" dirty="0">
                <a:solidFill>
                  <a:srgbClr val="002060"/>
                </a:solidFill>
              </a:rPr>
              <a:t>профилактические медицинские осмотры детей в возрасте от 3 до 17 лет включительно с углубленным обследованием в критические возрастные периоды</a:t>
            </a:r>
          </a:p>
          <a:p>
            <a:pPr>
              <a:buFont typeface="Wingdings" panose="05000000000000000000" pitchFamily="2" charset="2"/>
              <a:buChar char="Ø"/>
            </a:pPr>
            <a:r>
              <a:rPr lang="ru-RU" sz="1800" b="1" dirty="0">
                <a:solidFill>
                  <a:srgbClr val="002060"/>
                </a:solidFill>
              </a:rPr>
              <a:t>ежегодную диспансеризацию детей-сирот и детей, оставшихся без попечения родителей</a:t>
            </a:r>
          </a:p>
          <a:p>
            <a:pPr marL="0" indent="0">
              <a:buNone/>
            </a:pPr>
            <a:endParaRPr lang="ru-RU" dirty="0"/>
          </a:p>
        </p:txBody>
      </p:sp>
      <p:pic>
        <p:nvPicPr>
          <p:cNvPr id="4" name="Рисунок 3">
            <a:extLst>
              <a:ext uri="{FF2B5EF4-FFF2-40B4-BE49-F238E27FC236}">
                <a16:creationId xmlns:a16="http://schemas.microsoft.com/office/drawing/2014/main" xmlns="" id="{35E33382-9A81-4523-B031-E45A187D9924}"/>
              </a:ext>
            </a:extLst>
          </p:cNvPr>
          <p:cNvPicPr>
            <a:picLocks noChangeAspect="1"/>
          </p:cNvPicPr>
          <p:nvPr/>
        </p:nvPicPr>
        <p:blipFill>
          <a:blip r:embed="rId4"/>
          <a:stretch>
            <a:fillRect/>
          </a:stretch>
        </p:blipFill>
        <p:spPr>
          <a:xfrm>
            <a:off x="4145507" y="4036668"/>
            <a:ext cx="3897938" cy="2588231"/>
          </a:xfrm>
          <a:prstGeom prst="rect">
            <a:avLst/>
          </a:prstGeom>
          <a:ln>
            <a:noFill/>
          </a:ln>
          <a:effectLst>
            <a:softEdge rad="112500"/>
          </a:effectLst>
        </p:spPr>
      </p:pic>
      <p:pic>
        <p:nvPicPr>
          <p:cNvPr id="3" name="Рисунок 2">
            <a:extLst>
              <a:ext uri="{FF2B5EF4-FFF2-40B4-BE49-F238E27FC236}">
                <a16:creationId xmlns:a16="http://schemas.microsoft.com/office/drawing/2014/main" xmlns="" id="{8BB2665A-F61B-4CBD-B7D3-B2DCA9B55B17}"/>
              </a:ext>
            </a:extLst>
          </p:cNvPr>
          <p:cNvPicPr>
            <a:picLocks noChangeAspect="1"/>
          </p:cNvPicPr>
          <p:nvPr/>
        </p:nvPicPr>
        <p:blipFill>
          <a:blip r:embed="rId5"/>
          <a:stretch>
            <a:fillRect/>
          </a:stretch>
        </p:blipFill>
        <p:spPr>
          <a:xfrm>
            <a:off x="0" y="1"/>
            <a:ext cx="1783080" cy="613472"/>
          </a:xfrm>
          <a:prstGeom prst="rect">
            <a:avLst/>
          </a:prstGeom>
        </p:spPr>
      </p:pic>
    </p:spTree>
    <p:extLst>
      <p:ext uri="{BB962C8B-B14F-4D97-AF65-F5344CB8AC3E}">
        <p14:creationId xmlns:p14="http://schemas.microsoft.com/office/powerpoint/2010/main" xmlns="" val="1247283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B061C8F-6CB9-4DDE-8348-E83B0A9DA22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27442"/>
            <a:ext cx="12192000" cy="6858000"/>
          </a:xfrm>
          <a:prstGeom prst="rect">
            <a:avLst/>
          </a:prstGeom>
        </p:spPr>
      </p:pic>
      <p:pic>
        <p:nvPicPr>
          <p:cNvPr id="6" name="Рисунок 17">
            <a:extLst>
              <a:ext uri="{FF2B5EF4-FFF2-40B4-BE49-F238E27FC236}">
                <a16:creationId xmlns:a16="http://schemas.microsoft.com/office/drawing/2014/main" xmlns="" id="{8821A88B-8405-4900-B00E-5554A2F699E2}"/>
              </a:ext>
            </a:extLst>
          </p:cNvPr>
          <p:cNvPicPr/>
          <p:nvPr/>
        </p:nvPicPr>
        <p:blipFill>
          <a:blip r:embed="rId4"/>
          <a:stretch/>
        </p:blipFill>
        <p:spPr>
          <a:xfrm>
            <a:off x="0" y="27442"/>
            <a:ext cx="2505456" cy="649152"/>
          </a:xfrm>
          <a:prstGeom prst="rect">
            <a:avLst/>
          </a:prstGeom>
          <a:ln w="0">
            <a:noFill/>
          </a:ln>
        </p:spPr>
      </p:pic>
      <p:sp>
        <p:nvSpPr>
          <p:cNvPr id="9" name="Заголовок 1">
            <a:extLst>
              <a:ext uri="{FF2B5EF4-FFF2-40B4-BE49-F238E27FC236}">
                <a16:creationId xmlns:a16="http://schemas.microsoft.com/office/drawing/2014/main" xmlns="" id="{75B8AC0F-4B95-40E5-9320-2CC0B42CE7DC}"/>
              </a:ext>
            </a:extLst>
          </p:cNvPr>
          <p:cNvSpPr txBox="1">
            <a:spLocks/>
          </p:cNvSpPr>
          <p:nvPr/>
        </p:nvSpPr>
        <p:spPr>
          <a:xfrm>
            <a:off x="2594906" y="243768"/>
            <a:ext cx="6241775" cy="389614"/>
          </a:xfrm>
          <a:prstGeom prst="rect">
            <a:avLst/>
          </a:prstGeom>
          <a:solidFill>
            <a:schemeClr val="accent4">
              <a:lumMod val="60000"/>
              <a:lumOff val="40000"/>
            </a:schemeClr>
          </a:solidFill>
        </p:spPr>
        <p:txBody>
          <a:bodyPr rtlCol="0"/>
          <a:lstStyle>
            <a:defPPr>
              <a:defRPr lang="ru-RU"/>
            </a:defPPr>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a:solidFill>
                  <a:srgbClr val="002060"/>
                </a:solidFill>
                <a:latin typeface="+mn-lt"/>
                <a:cs typeface="Times New Roman" panose="02020603050405020304" pitchFamily="18" charset="0"/>
              </a:rPr>
              <a:t>Основы правильного ухода в первый год</a:t>
            </a:r>
            <a:endParaRPr lang="ru-RU" sz="2400" dirty="0">
              <a:solidFill>
                <a:srgbClr val="002060"/>
              </a:solidFill>
              <a:latin typeface="+mn-lt"/>
              <a:cs typeface="Times New Roman" panose="02020603050405020304" pitchFamily="18" charset="0"/>
            </a:endParaRPr>
          </a:p>
        </p:txBody>
      </p:sp>
      <p:pic>
        <p:nvPicPr>
          <p:cNvPr id="10" name="Рисунок 9">
            <a:extLst>
              <a:ext uri="{FF2B5EF4-FFF2-40B4-BE49-F238E27FC236}">
                <a16:creationId xmlns:a16="http://schemas.microsoft.com/office/drawing/2014/main" xmlns="" id="{ED8507D8-EB91-4383-A586-73C04F8EA136}"/>
              </a:ext>
            </a:extLst>
          </p:cNvPr>
          <p:cNvPicPr>
            <a:picLocks noChangeAspect="1"/>
          </p:cNvPicPr>
          <p:nvPr/>
        </p:nvPicPr>
        <p:blipFill>
          <a:blip r:embed="rId5"/>
          <a:stretch>
            <a:fillRect/>
          </a:stretch>
        </p:blipFill>
        <p:spPr>
          <a:xfrm>
            <a:off x="8359470" y="1389887"/>
            <a:ext cx="3367943" cy="4507637"/>
          </a:xfrm>
          <a:prstGeom prst="rect">
            <a:avLst/>
          </a:prstGeom>
        </p:spPr>
      </p:pic>
      <p:sp>
        <p:nvSpPr>
          <p:cNvPr id="11" name="Объект 2">
            <a:extLst>
              <a:ext uri="{FF2B5EF4-FFF2-40B4-BE49-F238E27FC236}">
                <a16:creationId xmlns:a16="http://schemas.microsoft.com/office/drawing/2014/main" xmlns="" id="{99F5D365-ADF6-4407-980F-B178D8A3CAB3}"/>
              </a:ext>
            </a:extLst>
          </p:cNvPr>
          <p:cNvSpPr txBox="1">
            <a:spLocks/>
          </p:cNvSpPr>
          <p:nvPr/>
        </p:nvSpPr>
        <p:spPr>
          <a:xfrm>
            <a:off x="372950" y="822079"/>
            <a:ext cx="8066961" cy="5965218"/>
          </a:xfrm>
          <a:prstGeom prst="rect">
            <a:avLst/>
          </a:prstGeom>
        </p:spPr>
        <p:txBody>
          <a:bodyPr rtlCol="0">
            <a:normAutofit fontScale="25000" lnSpcReduction="20000"/>
          </a:bodyPr>
          <a:lstStyle>
            <a:defPPr>
              <a:defRPr lang="ru-RU"/>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20000"/>
              </a:lnSpc>
              <a:spcBef>
                <a:spcPts val="300"/>
              </a:spcBef>
              <a:buClr>
                <a:srgbClr val="A6B727"/>
              </a:buClr>
              <a:buSzPct val="80000"/>
              <a:buFont typeface="Corbel" pitchFamily="34" charset="0"/>
              <a:buNone/>
              <a:defRPr/>
            </a:pPr>
            <a:r>
              <a:rPr lang="ru-RU" sz="6400" b="1" dirty="0">
                <a:solidFill>
                  <a:srgbClr val="002060"/>
                </a:solidFill>
                <a:ea typeface="Times New Roman" panose="02020603050405020304" pitchFamily="18" charset="0"/>
                <a:cs typeface="Calibri" panose="020F0502020204030204" pitchFamily="34" charset="0"/>
              </a:rPr>
              <a:t>Каждый любящий родитель хочет видеть своих детей здоровыми и счастливыми! </a:t>
            </a:r>
          </a:p>
          <a:p>
            <a:pPr marL="45720" indent="0">
              <a:lnSpc>
                <a:spcPct val="120000"/>
              </a:lnSpc>
              <a:spcBef>
                <a:spcPts val="300"/>
              </a:spcBef>
              <a:buClr>
                <a:srgbClr val="A6B727"/>
              </a:buClr>
              <a:buSzPct val="80000"/>
              <a:buFont typeface="Corbel" pitchFamily="34" charset="0"/>
              <a:buNone/>
              <a:defRPr/>
            </a:pPr>
            <a:r>
              <a:rPr lang="ru-RU" sz="6400" b="1" dirty="0">
                <a:solidFill>
                  <a:srgbClr val="002060"/>
                </a:solidFill>
                <a:ea typeface="Times New Roman" panose="02020603050405020304" pitchFamily="18" charset="0"/>
                <a:cs typeface="Calibri" panose="020F0502020204030204" pitchFamily="34" charset="0"/>
              </a:rPr>
              <a:t> </a:t>
            </a:r>
            <a:r>
              <a:rPr lang="ru-RU" sz="6400" b="1" dirty="0">
                <a:solidFill>
                  <a:srgbClr val="002060"/>
                </a:solidFill>
                <a:cs typeface="Calibri" panose="020F0502020204030204" pitchFamily="34" charset="0"/>
              </a:rPr>
              <a:t>Грамотный уход в первый год жизни складывается из нескольких составляющих:</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соблюдение режима дня </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 правильное питание</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обязательные прогулки на свежем воздухе </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 регулярные гигиенические процедуры </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массаж, гимнастика </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психоэмоциональный климат в семье </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наблюдения педиатра и патронаж</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образ жизни и здоровье родителей </a:t>
            </a:r>
          </a:p>
          <a:p>
            <a:pPr marL="902970" indent="-857250">
              <a:lnSpc>
                <a:spcPct val="120000"/>
              </a:lnSpc>
              <a:spcBef>
                <a:spcPts val="1400"/>
              </a:spcBef>
              <a:buClr>
                <a:srgbClr val="002060"/>
              </a:buClr>
              <a:buSzPct val="80000"/>
              <a:buFont typeface="Wingdings" panose="05000000000000000000" pitchFamily="2" charset="2"/>
              <a:buChar char="Ø"/>
              <a:defRPr/>
            </a:pPr>
            <a:r>
              <a:rPr lang="ru-RU" sz="6400" b="1" dirty="0">
                <a:solidFill>
                  <a:srgbClr val="002060"/>
                </a:solidFill>
                <a:cs typeface="Calibri" panose="020F0502020204030204" pitchFamily="34" charset="0"/>
              </a:rPr>
              <a:t>  уход за домом </a:t>
            </a:r>
          </a:p>
          <a:p>
            <a:pPr marL="45720" indent="0">
              <a:lnSpc>
                <a:spcPct val="120000"/>
              </a:lnSpc>
              <a:spcBef>
                <a:spcPts val="300"/>
              </a:spcBef>
              <a:buClr>
                <a:srgbClr val="A6B727"/>
              </a:buClr>
              <a:buSzPct val="80000"/>
              <a:buFont typeface="Corbel" pitchFamily="34" charset="0"/>
              <a:buNone/>
              <a:defRPr/>
            </a:pPr>
            <a:r>
              <a:rPr lang="ru-RU" sz="6400" b="1" i="1" dirty="0">
                <a:solidFill>
                  <a:srgbClr val="DF5327">
                    <a:lumMod val="75000"/>
                  </a:srgbClr>
                </a:solidFill>
                <a:cs typeface="Calibri" panose="020F0502020204030204" pitchFamily="34" charset="0"/>
              </a:rPr>
              <a:t>Внимание! </a:t>
            </a:r>
            <a:r>
              <a:rPr lang="ru-RU" sz="6400" b="1" i="1" dirty="0">
                <a:solidFill>
                  <a:srgbClr val="002060"/>
                </a:solidFill>
                <a:cs typeface="Calibri" panose="020F0502020204030204" pitchFamily="34" charset="0"/>
              </a:rPr>
              <a:t>На формирующуюся иммунную систему ребёнка влияют </a:t>
            </a:r>
          </a:p>
          <a:p>
            <a:pPr marL="45720" indent="0">
              <a:lnSpc>
                <a:spcPct val="120000"/>
              </a:lnSpc>
              <a:spcBef>
                <a:spcPts val="300"/>
              </a:spcBef>
              <a:buClr>
                <a:srgbClr val="A6B727"/>
              </a:buClr>
              <a:buSzPct val="80000"/>
              <a:buFont typeface="Corbel" pitchFamily="34" charset="0"/>
              <a:buNone/>
              <a:defRPr/>
            </a:pPr>
            <a:r>
              <a:rPr lang="ru-RU" sz="6400" b="1" i="1" dirty="0">
                <a:solidFill>
                  <a:srgbClr val="002060"/>
                </a:solidFill>
                <a:cs typeface="Calibri" panose="020F0502020204030204" pitchFamily="34" charset="0"/>
              </a:rPr>
              <a:t>экологическая обстановка региона в котором он проживает и наследственность!</a:t>
            </a:r>
          </a:p>
          <a:p>
            <a:endParaRPr lang="ru-RU" dirty="0"/>
          </a:p>
        </p:txBody>
      </p:sp>
    </p:spTree>
    <p:extLst>
      <p:ext uri="{BB962C8B-B14F-4D97-AF65-F5344CB8AC3E}">
        <p14:creationId xmlns:p14="http://schemas.microsoft.com/office/powerpoint/2010/main" xmlns="" val="304460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B061C8F-6CB9-4DDE-8348-E83B0A9DA22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9164"/>
            <a:ext cx="12192000" cy="6858000"/>
          </a:xfrm>
          <a:prstGeom prst="rect">
            <a:avLst/>
          </a:prstGeom>
        </p:spPr>
      </p:pic>
      <p:pic>
        <p:nvPicPr>
          <p:cNvPr id="6" name="Рисунок 17">
            <a:extLst>
              <a:ext uri="{FF2B5EF4-FFF2-40B4-BE49-F238E27FC236}">
                <a16:creationId xmlns:a16="http://schemas.microsoft.com/office/drawing/2014/main" xmlns="" id="{8821A88B-8405-4900-B00E-5554A2F699E2}"/>
              </a:ext>
            </a:extLst>
          </p:cNvPr>
          <p:cNvPicPr/>
          <p:nvPr/>
        </p:nvPicPr>
        <p:blipFill>
          <a:blip r:embed="rId4"/>
          <a:stretch/>
        </p:blipFill>
        <p:spPr>
          <a:xfrm>
            <a:off x="0" y="27442"/>
            <a:ext cx="2505456" cy="649152"/>
          </a:xfrm>
          <a:prstGeom prst="rect">
            <a:avLst/>
          </a:prstGeom>
          <a:ln w="0">
            <a:noFill/>
          </a:ln>
        </p:spPr>
      </p:pic>
      <p:sp>
        <p:nvSpPr>
          <p:cNvPr id="4" name="Заголовок 1">
            <a:extLst>
              <a:ext uri="{FF2B5EF4-FFF2-40B4-BE49-F238E27FC236}">
                <a16:creationId xmlns:a16="http://schemas.microsoft.com/office/drawing/2014/main" xmlns="" id="{2F57CD2D-480B-4CFE-BDF7-DEFAA3AAC1FF}"/>
              </a:ext>
            </a:extLst>
          </p:cNvPr>
          <p:cNvSpPr txBox="1">
            <a:spLocks/>
          </p:cNvSpPr>
          <p:nvPr/>
        </p:nvSpPr>
        <p:spPr>
          <a:xfrm>
            <a:off x="2586558" y="201776"/>
            <a:ext cx="6726805" cy="413327"/>
          </a:xfrm>
          <a:prstGeom prst="rect">
            <a:avLst/>
          </a:prstGeom>
          <a:solidFill>
            <a:schemeClr val="accent4">
              <a:lumMod val="60000"/>
              <a:lumOff val="40000"/>
            </a:schemeClr>
          </a:solidFill>
        </p:spPr>
        <p:txBody>
          <a:bodyPr rtlCol="0"/>
          <a:lstStyle>
            <a:defPPr>
              <a:defRPr lang="ru-RU"/>
            </a:defPPr>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a:solidFill>
                  <a:srgbClr val="002060"/>
                </a:solidFill>
                <a:latin typeface="+mn-lt"/>
                <a:cs typeface="Calibri" panose="020F0502020204030204" pitchFamily="34" charset="0"/>
              </a:rPr>
              <a:t>Преимущества грудного вскармливания</a:t>
            </a:r>
          </a:p>
        </p:txBody>
      </p:sp>
      <p:sp>
        <p:nvSpPr>
          <p:cNvPr id="7" name="Текст 2">
            <a:extLst>
              <a:ext uri="{FF2B5EF4-FFF2-40B4-BE49-F238E27FC236}">
                <a16:creationId xmlns:a16="http://schemas.microsoft.com/office/drawing/2014/main" xmlns="" id="{EE3460C1-281F-45CD-A033-54E6580401FC}"/>
              </a:ext>
            </a:extLst>
          </p:cNvPr>
          <p:cNvSpPr txBox="1">
            <a:spLocks/>
          </p:cNvSpPr>
          <p:nvPr/>
        </p:nvSpPr>
        <p:spPr>
          <a:xfrm>
            <a:off x="578541" y="1308712"/>
            <a:ext cx="7459596" cy="4378856"/>
          </a:xfrm>
          <a:prstGeom prst="rect">
            <a:avLst/>
          </a:prstGeom>
        </p:spPr>
        <p:txBody>
          <a:bodyPr rtlCol="0">
            <a:normAutofit fontScale="40000" lnSpcReduction="20000"/>
          </a:bodyPr>
          <a:lstStyle>
            <a:defPPr>
              <a:defRPr lang="ru-RU"/>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600" b="1" dirty="0">
              <a:latin typeface="Calibri" panose="020F0502020204030204" pitchFamily="34" charset="0"/>
              <a:cs typeface="Calibri" panose="020F0502020204030204" pitchFamily="34" charset="0"/>
            </a:endParaRPr>
          </a:p>
          <a:p>
            <a:pPr marL="0" indent="0">
              <a:buNone/>
            </a:pPr>
            <a:r>
              <a:rPr lang="ru-RU" sz="4000" b="1" dirty="0">
                <a:solidFill>
                  <a:srgbClr val="002060"/>
                </a:solidFill>
                <a:cs typeface="Calibri" panose="020F0502020204030204" pitchFamily="34" charset="0"/>
              </a:rPr>
              <a:t>Грудное вскармливание </a:t>
            </a:r>
            <a:r>
              <a:rPr lang="ru-RU" sz="4000" b="1" i="1" dirty="0">
                <a:solidFill>
                  <a:srgbClr val="C00000"/>
                </a:solidFill>
                <a:cs typeface="Calibri" panose="020F0502020204030204" pitchFamily="34" charset="0"/>
              </a:rPr>
              <a:t>(естественное вскармливание) </a:t>
            </a:r>
            <a:r>
              <a:rPr lang="ru-RU" sz="4000" b="1" dirty="0">
                <a:solidFill>
                  <a:srgbClr val="002060"/>
                </a:solidFill>
                <a:cs typeface="Calibri" panose="020F0502020204030204" pitchFamily="34" charset="0"/>
              </a:rPr>
              <a:t>ребенка материнским молоком</a:t>
            </a:r>
          </a:p>
          <a:p>
            <a:endParaRPr lang="ru-RU" sz="4000" b="1" dirty="0">
              <a:solidFill>
                <a:srgbClr val="002060"/>
              </a:solidFill>
              <a:cs typeface="Calibri" panose="020F0502020204030204" pitchFamily="34" charset="0"/>
            </a:endParaRPr>
          </a:p>
          <a:p>
            <a:pPr marL="0" indent="0">
              <a:buNone/>
            </a:pPr>
            <a:r>
              <a:rPr lang="ru-RU" sz="4000" b="1" dirty="0">
                <a:solidFill>
                  <a:srgbClr val="002060"/>
                </a:solidFill>
                <a:cs typeface="Calibri" panose="020F0502020204030204" pitchFamily="34" charset="0"/>
              </a:rPr>
              <a:t>Материнское молоко - это уникальное и оптимальное питание, созданное самой природой именно для малыша первых месяцев жизни:</a:t>
            </a:r>
          </a:p>
          <a:p>
            <a:pPr>
              <a:buFont typeface="Wingdings" panose="05000000000000000000" pitchFamily="2" charset="2"/>
              <a:buChar char="Ø"/>
            </a:pPr>
            <a:r>
              <a:rPr lang="ru-RU" sz="4000" b="1" dirty="0">
                <a:solidFill>
                  <a:srgbClr val="002060"/>
                </a:solidFill>
                <a:cs typeface="Calibri" panose="020F0502020204030204" pitchFamily="34" charset="0"/>
              </a:rPr>
              <a:t>Соответствует особенностям его пищеварительной системы и обмена веществ</a:t>
            </a:r>
          </a:p>
          <a:p>
            <a:pPr>
              <a:buFont typeface="Wingdings" panose="05000000000000000000" pitchFamily="2" charset="2"/>
              <a:buChar char="Ø"/>
            </a:pPr>
            <a:r>
              <a:rPr lang="ru-RU" sz="4000" b="1" dirty="0">
                <a:solidFill>
                  <a:srgbClr val="002060"/>
                </a:solidFill>
                <a:cs typeface="Calibri" panose="020F0502020204030204" pitchFamily="34" charset="0"/>
              </a:rPr>
              <a:t>Обеспечивает адекватное развитие детского организма при рациональном питании кормящей женщины</a:t>
            </a:r>
          </a:p>
          <a:p>
            <a:pPr marL="0" indent="0">
              <a:buNone/>
            </a:pPr>
            <a:endParaRPr lang="ru-RU" sz="4000" b="1" dirty="0">
              <a:solidFill>
                <a:srgbClr val="002060"/>
              </a:solidFill>
              <a:cs typeface="Calibri" panose="020F0502020204030204" pitchFamily="34" charset="0"/>
            </a:endParaRPr>
          </a:p>
          <a:p>
            <a:pPr marL="0" indent="0">
              <a:buNone/>
            </a:pPr>
            <a:r>
              <a:rPr lang="ru-RU" sz="4000" b="1" dirty="0">
                <a:solidFill>
                  <a:srgbClr val="002060"/>
                </a:solidFill>
                <a:cs typeface="Calibri" panose="020F0502020204030204" pitchFamily="34" charset="0"/>
              </a:rPr>
              <a:t>Грудное вскармливание – это наилучший способ дать вашему ребенку здоровый старт в жизни</a:t>
            </a:r>
          </a:p>
          <a:p>
            <a:pPr marL="0" indent="0">
              <a:buNone/>
            </a:pPr>
            <a:r>
              <a:rPr lang="ru-RU" sz="4000" b="1" dirty="0">
                <a:solidFill>
                  <a:srgbClr val="002060"/>
                </a:solidFill>
                <a:cs typeface="Calibri" panose="020F0502020204030204" pitchFamily="34" charset="0"/>
              </a:rPr>
              <a:t> </a:t>
            </a:r>
          </a:p>
          <a:p>
            <a:pPr marL="0" indent="0">
              <a:buNone/>
            </a:pPr>
            <a:r>
              <a:rPr lang="ru-RU" sz="4000" b="1" dirty="0">
                <a:solidFill>
                  <a:srgbClr val="002060"/>
                </a:solidFill>
                <a:cs typeface="Calibri" panose="020F0502020204030204" pitchFamily="34" charset="0"/>
              </a:rPr>
              <a:t>Всемирная Организация Здравоохранения </a:t>
            </a:r>
            <a:r>
              <a:rPr lang="ru-RU" sz="4000" b="1" i="1" dirty="0">
                <a:solidFill>
                  <a:srgbClr val="002060"/>
                </a:solidFill>
                <a:cs typeface="Calibri" panose="020F0502020204030204" pitchFamily="34" charset="0"/>
              </a:rPr>
              <a:t>(ВОЗ) </a:t>
            </a:r>
            <a:r>
              <a:rPr lang="ru-RU" sz="4000" b="1" dirty="0">
                <a:solidFill>
                  <a:srgbClr val="002060"/>
                </a:solidFill>
                <a:cs typeface="Calibri" panose="020F0502020204030204" pitchFamily="34" charset="0"/>
              </a:rPr>
              <a:t>рекомендует исключительно грудное вскармливание до 6 месяцев жизни малыша и продолжение кормления грудью после введения прикорма до 2 лет </a:t>
            </a:r>
          </a:p>
        </p:txBody>
      </p:sp>
      <p:pic>
        <p:nvPicPr>
          <p:cNvPr id="8" name="Рисунок 7">
            <a:extLst>
              <a:ext uri="{FF2B5EF4-FFF2-40B4-BE49-F238E27FC236}">
                <a16:creationId xmlns:a16="http://schemas.microsoft.com/office/drawing/2014/main" xmlns="" id="{D28F16F1-0821-44A9-8C53-65F2316BF491}"/>
              </a:ext>
            </a:extLst>
          </p:cNvPr>
          <p:cNvPicPr>
            <a:picLocks noChangeAspect="1"/>
          </p:cNvPicPr>
          <p:nvPr/>
        </p:nvPicPr>
        <p:blipFill>
          <a:blip r:embed="rId5">
            <a:extLst>
              <a:ext uri="{BEBA8EAE-BF5A-486C-A8C5-ECC9F3942E4B}">
                <a14:imgProps xmlns:a14="http://schemas.microsoft.com/office/drawing/2010/main" xmlns="">
                  <a14:imgLayer r:embed="rId6">
                    <a14:imgEffect>
                      <a14:sharpenSoften amount="25000"/>
                    </a14:imgEffect>
                    <a14:imgEffect>
                      <a14:colorTemperature colorTemp="7200"/>
                    </a14:imgEffect>
                  </a14:imgLayer>
                </a14:imgProps>
              </a:ext>
            </a:extLst>
          </a:blip>
          <a:stretch>
            <a:fillRect/>
          </a:stretch>
        </p:blipFill>
        <p:spPr>
          <a:xfrm>
            <a:off x="8347017" y="1137825"/>
            <a:ext cx="3431474" cy="5250245"/>
          </a:xfrm>
          <a:prstGeom prst="rect">
            <a:avLst/>
          </a:prstGeom>
          <a:ln>
            <a:noFill/>
          </a:ln>
          <a:effectLst>
            <a:softEdge rad="112500"/>
          </a:effectLst>
        </p:spPr>
      </p:pic>
    </p:spTree>
    <p:extLst>
      <p:ext uri="{BB962C8B-B14F-4D97-AF65-F5344CB8AC3E}">
        <p14:creationId xmlns:p14="http://schemas.microsoft.com/office/powerpoint/2010/main" xmlns="" val="240984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B061C8F-6CB9-4DDE-8348-E83B0A9DA22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82297" y="0"/>
            <a:ext cx="12286791" cy="7114032"/>
          </a:xfrm>
          <a:prstGeom prst="rect">
            <a:avLst/>
          </a:prstGeom>
        </p:spPr>
      </p:pic>
      <p:pic>
        <p:nvPicPr>
          <p:cNvPr id="6" name="Рисунок 17">
            <a:extLst>
              <a:ext uri="{FF2B5EF4-FFF2-40B4-BE49-F238E27FC236}">
                <a16:creationId xmlns:a16="http://schemas.microsoft.com/office/drawing/2014/main" xmlns="" id="{8821A88B-8405-4900-B00E-5554A2F699E2}"/>
              </a:ext>
            </a:extLst>
          </p:cNvPr>
          <p:cNvPicPr/>
          <p:nvPr/>
        </p:nvPicPr>
        <p:blipFill>
          <a:blip r:embed="rId4"/>
          <a:stretch/>
        </p:blipFill>
        <p:spPr>
          <a:xfrm>
            <a:off x="0" y="27442"/>
            <a:ext cx="2459736" cy="649152"/>
          </a:xfrm>
          <a:prstGeom prst="rect">
            <a:avLst/>
          </a:prstGeom>
          <a:ln w="0">
            <a:noFill/>
          </a:ln>
        </p:spPr>
      </p:pic>
      <p:sp>
        <p:nvSpPr>
          <p:cNvPr id="9" name="Заголовок 1">
            <a:extLst>
              <a:ext uri="{FF2B5EF4-FFF2-40B4-BE49-F238E27FC236}">
                <a16:creationId xmlns:a16="http://schemas.microsoft.com/office/drawing/2014/main" xmlns="" id="{A9751DD5-4C93-443B-BC0F-0AF58F368E1B}"/>
              </a:ext>
            </a:extLst>
          </p:cNvPr>
          <p:cNvSpPr txBox="1">
            <a:spLocks/>
          </p:cNvSpPr>
          <p:nvPr/>
        </p:nvSpPr>
        <p:spPr>
          <a:xfrm>
            <a:off x="2744922" y="310586"/>
            <a:ext cx="4603805" cy="366008"/>
          </a:xfrm>
          <a:prstGeom prst="rect">
            <a:avLst/>
          </a:prstGeom>
          <a:solidFill>
            <a:schemeClr val="accent4">
              <a:lumMod val="60000"/>
              <a:lumOff val="4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a:solidFill>
                  <a:srgbClr val="1F2C8F"/>
                </a:solidFill>
                <a:latin typeface="+mn-lt"/>
                <a:ea typeface="+mn-ea"/>
                <a:cs typeface="Calibri" panose="020F0502020204030204" pitchFamily="34" charset="0"/>
              </a:rPr>
              <a:t>ПОЛЬЗА ГРУДНОГО МОЛОКА</a:t>
            </a:r>
            <a:endParaRPr lang="ru-RU" sz="2400" b="1" dirty="0">
              <a:latin typeface="+mn-lt"/>
              <a:cs typeface="Calibri" panose="020F0502020204030204" pitchFamily="34" charset="0"/>
            </a:endParaRPr>
          </a:p>
        </p:txBody>
      </p:sp>
      <p:pic>
        <p:nvPicPr>
          <p:cNvPr id="10" name="Рисунок 9">
            <a:extLst>
              <a:ext uri="{FF2B5EF4-FFF2-40B4-BE49-F238E27FC236}">
                <a16:creationId xmlns:a16="http://schemas.microsoft.com/office/drawing/2014/main" xmlns="" id="{82527A69-2B24-4253-B1CB-EDB9C71E5767}"/>
              </a:ext>
            </a:extLst>
          </p:cNvPr>
          <p:cNvPicPr>
            <a:picLocks noChangeAspect="1"/>
          </p:cNvPicPr>
          <p:nvPr/>
        </p:nvPicPr>
        <p:blipFill>
          <a:blip r:embed="rId5"/>
          <a:srcRect l="10787" r="10787"/>
          <a:stretch>
            <a:fillRect/>
          </a:stretch>
        </p:blipFill>
        <p:spPr>
          <a:xfrm>
            <a:off x="8329426" y="1078992"/>
            <a:ext cx="3666402" cy="5440680"/>
          </a:xfrm>
          <a:prstGeom prst="rect">
            <a:avLst/>
          </a:prstGeom>
          <a:ln>
            <a:noFill/>
          </a:ln>
          <a:effectLst>
            <a:softEdge rad="112500"/>
          </a:effectLst>
        </p:spPr>
      </p:pic>
      <p:sp>
        <p:nvSpPr>
          <p:cNvPr id="11" name="Объект 2">
            <a:extLst>
              <a:ext uri="{FF2B5EF4-FFF2-40B4-BE49-F238E27FC236}">
                <a16:creationId xmlns:a16="http://schemas.microsoft.com/office/drawing/2014/main" xmlns="" id="{48082C91-C621-4174-966A-635623EB87AA}"/>
              </a:ext>
            </a:extLst>
          </p:cNvPr>
          <p:cNvSpPr txBox="1">
            <a:spLocks/>
          </p:cNvSpPr>
          <p:nvPr/>
        </p:nvSpPr>
        <p:spPr>
          <a:xfrm>
            <a:off x="411480" y="1187329"/>
            <a:ext cx="7178039" cy="5224006"/>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ru-RU" sz="6400" b="1" dirty="0">
                <a:solidFill>
                  <a:srgbClr val="002060"/>
                </a:solidFill>
                <a:ea typeface="Times New Roman" panose="02020603050405020304" pitchFamily="18" charset="0"/>
                <a:cs typeface="Calibri" panose="020F0502020204030204" pitchFamily="34" charset="0"/>
              </a:rPr>
              <a:t>Материнское молоко содержит все необходимые для малыша компоненты: антитела, иммунные клетки, </a:t>
            </a:r>
            <a:r>
              <a:rPr lang="ru-RU" sz="6400" b="1" dirty="0" err="1">
                <a:solidFill>
                  <a:srgbClr val="002060"/>
                </a:solidFill>
                <a:ea typeface="Times New Roman" panose="02020603050405020304" pitchFamily="18" charset="0"/>
                <a:cs typeface="Calibri" panose="020F0502020204030204" pitchFamily="34" charset="0"/>
              </a:rPr>
              <a:t>бифидо</a:t>
            </a:r>
            <a:r>
              <a:rPr lang="ru-RU" sz="6400" b="1" dirty="0">
                <a:solidFill>
                  <a:srgbClr val="002060"/>
                </a:solidFill>
                <a:ea typeface="Times New Roman" panose="02020603050405020304" pitchFamily="18" charset="0"/>
                <a:cs typeface="Calibri" panose="020F0502020204030204" pitchFamily="34" charset="0"/>
              </a:rPr>
              <a:t>– и </a:t>
            </a:r>
            <a:r>
              <a:rPr lang="ru-RU" sz="6400" b="1" dirty="0" err="1">
                <a:solidFill>
                  <a:srgbClr val="002060"/>
                </a:solidFill>
                <a:ea typeface="Times New Roman" panose="02020603050405020304" pitchFamily="18" charset="0"/>
                <a:cs typeface="Calibri" panose="020F0502020204030204" pitchFamily="34" charset="0"/>
              </a:rPr>
              <a:t>лактобактерии</a:t>
            </a:r>
            <a:r>
              <a:rPr lang="ru-RU" sz="6400" b="1" dirty="0">
                <a:solidFill>
                  <a:srgbClr val="002060"/>
                </a:solidFill>
                <a:ea typeface="Times New Roman" panose="02020603050405020304" pitchFamily="18" charset="0"/>
                <a:cs typeface="Calibri" panose="020F0502020204030204" pitchFamily="34" charset="0"/>
              </a:rPr>
              <a:t>, биологически активные вещества: </a:t>
            </a:r>
          </a:p>
          <a:p>
            <a:pPr marL="0" indent="0">
              <a:lnSpc>
                <a:spcPct val="120000"/>
              </a:lnSpc>
              <a:buNone/>
            </a:pPr>
            <a:r>
              <a:rPr lang="ru-RU" sz="6400" b="1" dirty="0">
                <a:solidFill>
                  <a:srgbClr val="002060"/>
                </a:solidFill>
                <a:ea typeface="Times New Roman" panose="02020603050405020304" pitchFamily="18" charset="0"/>
                <a:cs typeface="Calibri" panose="020F0502020204030204" pitchFamily="34" charset="0"/>
              </a:rPr>
              <a:t>Оказывает благоприятное влияние на развитие центральной нервной системы </a:t>
            </a:r>
          </a:p>
          <a:p>
            <a:pPr>
              <a:lnSpc>
                <a:spcPct val="120000"/>
              </a:lnSpc>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Укрепляет иммунитет  </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Снижает риск заболевания отитом и острыми респираторными     инфекциями</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Нормализует обменные процессы</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Снижает частоту кишечных инфекций и возникновения диареи</a:t>
            </a:r>
          </a:p>
          <a:p>
            <a:pPr marL="0" indent="0">
              <a:lnSpc>
                <a:spcPct val="120000"/>
              </a:lnSpc>
              <a:buNone/>
            </a:pPr>
            <a:r>
              <a:rPr lang="ru-RU" sz="6400" b="1" dirty="0">
                <a:solidFill>
                  <a:srgbClr val="002060"/>
                </a:solidFill>
                <a:ea typeface="Times New Roman" panose="02020603050405020304" pitchFamily="18" charset="0"/>
                <a:cs typeface="Calibri" panose="020F0502020204030204" pitchFamily="34" charset="0"/>
              </a:rPr>
              <a:t>Польза для мамы:</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Устанавливается тесная эмоциональная связь с ребенком </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Снижается риск развития послеродовой депрессии</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Снижается боль после Кесарева сечения </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Усиливается сократительная способность матки после родов</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Снижается риск возникновения послеродовых кровотечений</a:t>
            </a:r>
          </a:p>
          <a:p>
            <a:pPr>
              <a:lnSpc>
                <a:spcPct val="120000"/>
              </a:lnSpc>
              <a:spcBef>
                <a:spcPts val="0"/>
              </a:spcBef>
              <a:buFont typeface="Wingdings" panose="05000000000000000000" pitchFamily="2" charset="2"/>
              <a:buChar char="Ø"/>
            </a:pPr>
            <a:r>
              <a:rPr lang="ru-RU" sz="4900" b="1" dirty="0">
                <a:solidFill>
                  <a:srgbClr val="002060"/>
                </a:solidFill>
                <a:ea typeface="Times New Roman" panose="02020603050405020304" pitchFamily="18" charset="0"/>
                <a:cs typeface="Calibri" panose="020F0502020204030204" pitchFamily="34" charset="0"/>
              </a:rPr>
              <a:t>        </a:t>
            </a:r>
            <a:r>
              <a:rPr lang="ru-RU" sz="6400" b="1" dirty="0">
                <a:solidFill>
                  <a:srgbClr val="002060"/>
                </a:solidFill>
                <a:ea typeface="Times New Roman" panose="02020603050405020304" pitchFamily="18" charset="0"/>
                <a:cs typeface="Calibri" panose="020F0502020204030204" pitchFamily="34" charset="0"/>
              </a:rPr>
              <a:t>Восстанавливается вес </a:t>
            </a:r>
            <a:r>
              <a:rPr lang="ru-RU" sz="6400" b="1" i="1" dirty="0">
                <a:solidFill>
                  <a:srgbClr val="C00000"/>
                </a:solidFill>
                <a:ea typeface="Times New Roman" panose="02020603050405020304" pitchFamily="18" charset="0"/>
                <a:cs typeface="Calibri" panose="020F0502020204030204" pitchFamily="34" charset="0"/>
              </a:rPr>
              <a:t>(при кормлении грудью не менее 6 мес.)</a:t>
            </a:r>
          </a:p>
          <a:p>
            <a:pPr>
              <a:lnSpc>
                <a:spcPct val="120000"/>
              </a:lnSpc>
              <a:spcBef>
                <a:spcPts val="0"/>
              </a:spcBef>
              <a:buFont typeface="Wingdings" panose="05000000000000000000" pitchFamily="2" charset="2"/>
              <a:buChar char="Ø"/>
            </a:pPr>
            <a:r>
              <a:rPr lang="ru-RU" sz="6400" b="1" dirty="0">
                <a:solidFill>
                  <a:srgbClr val="002060"/>
                </a:solidFill>
                <a:ea typeface="Times New Roman" panose="02020603050405020304" pitchFamily="18" charset="0"/>
                <a:cs typeface="Calibri" panose="020F0502020204030204" pitchFamily="34" charset="0"/>
              </a:rPr>
              <a:t>       Снижается риск развития рака молочной железы, матки, яичников</a:t>
            </a:r>
          </a:p>
          <a:p>
            <a:pPr marL="685800" indent="-685800">
              <a:lnSpc>
                <a:spcPct val="120000"/>
              </a:lnSpc>
              <a:buFont typeface="Wingdings" panose="05000000000000000000" pitchFamily="2" charset="2"/>
              <a:buChar char="§"/>
            </a:pPr>
            <a:endParaRPr lang="ru-RU" sz="4900" dirty="0">
              <a:latin typeface="Calibri" panose="020F0502020204030204" pitchFamily="34" charset="0"/>
              <a:ea typeface="Times New Roman" panose="02020603050405020304" pitchFamily="18" charset="0"/>
              <a:cs typeface="Calibri" panose="020F0502020204030204" pitchFamily="34" charset="0"/>
            </a:endParaRPr>
          </a:p>
          <a:p>
            <a:endParaRPr lang="ru-RU" dirty="0"/>
          </a:p>
        </p:txBody>
      </p:sp>
    </p:spTree>
    <p:extLst>
      <p:ext uri="{BB962C8B-B14F-4D97-AF65-F5344CB8AC3E}">
        <p14:creationId xmlns:p14="http://schemas.microsoft.com/office/powerpoint/2010/main" xmlns="" val="11309338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2585</TotalTime>
  <Words>3024</Words>
  <Application>Microsoft Office PowerPoint</Application>
  <PresentationFormat>Произвольный</PresentationFormat>
  <Paragraphs>303</Paragraphs>
  <Slides>20</Slides>
  <Notes>19</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Неделя здоровья матери и ребенка</vt:lpstr>
      <vt:lpstr>Охрана материнства и детства – приоритетное направление в здравоохранении любой страны, которая включает в себя систему государственных общественных и медицинских мероприятий, обеспечивающих рождение здорового ребенка, правильное и всестороннее развитие подрастающего поколения, предупреждение и лечение болезней женщин и детей.  </vt:lpstr>
      <vt:lpstr>Слайд 3</vt:lpstr>
      <vt:lpstr>Цель системы охраны материнства и детства-  сохранение и укрепление репродуктивного потенциала</vt:lpstr>
      <vt:lpstr>Слайд 5</vt:lpstr>
      <vt:lpstr>В настоящее время система непрерывного мониторинга здоровья несовершеннолетних включает:  </vt:lpstr>
      <vt:lpstr>Слайд 7</vt:lpstr>
      <vt:lpstr>Слайд 8</vt:lpstr>
      <vt:lpstr>Слайд 9</vt:lpstr>
      <vt:lpstr>Слайд 10</vt:lpstr>
      <vt:lpstr>Про репродуктивное здоровье </vt:lpstr>
      <vt:lpstr>Основные причины нарушения здоровья  репродуктивной системы человека </vt:lpstr>
      <vt:lpstr> Как сохранить репродуктивное здоровье</vt:lpstr>
      <vt:lpstr>Ответственные будущие родители начинают готовиться к появлению ребенка заранее!  </vt:lpstr>
      <vt:lpstr>Планирование беременности</vt:lpstr>
      <vt:lpstr>Это можно предупредить</vt:lpstr>
      <vt:lpstr>Простые правила</vt:lpstr>
      <vt:lpstr>Совершенствование медицинской помощи матерям и детям в рамках  модернизации здравоохранения</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Неделя профилактики неинфекционных заболеваний</dc:title>
  <dc:creator>KIN</dc:creator>
  <cp:lastModifiedBy>User15</cp:lastModifiedBy>
  <cp:revision>365</cp:revision>
  <dcterms:created xsi:type="dcterms:W3CDTF">2023-01-11T08:45:08Z</dcterms:created>
  <dcterms:modified xsi:type="dcterms:W3CDTF">2025-03-31T02:49:44Z</dcterms:modified>
</cp:coreProperties>
</file>