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24"/>
  </p:notesMasterIdLst>
  <p:handoutMasterIdLst>
    <p:handoutMasterId r:id="rId25"/>
  </p:handoutMasterIdLst>
  <p:sldIdLst>
    <p:sldId id="256" r:id="rId3"/>
    <p:sldId id="286" r:id="rId4"/>
    <p:sldId id="287" r:id="rId5"/>
    <p:sldId id="263" r:id="rId6"/>
    <p:sldId id="262" r:id="rId7"/>
    <p:sldId id="267" r:id="rId8"/>
    <p:sldId id="264" r:id="rId9"/>
    <p:sldId id="268" r:id="rId10"/>
    <p:sldId id="266" r:id="rId11"/>
    <p:sldId id="272" r:id="rId12"/>
    <p:sldId id="291" r:id="rId13"/>
    <p:sldId id="296" r:id="rId14"/>
    <p:sldId id="299" r:id="rId15"/>
    <p:sldId id="300" r:id="rId16"/>
    <p:sldId id="301" r:id="rId17"/>
    <p:sldId id="302" r:id="rId18"/>
    <p:sldId id="303" r:id="rId19"/>
    <p:sldId id="304" r:id="rId20"/>
    <p:sldId id="305" r:id="rId21"/>
    <p:sldId id="295" r:id="rId22"/>
    <p:sldId id="293" r:id="rId23"/>
  </p:sldIdLst>
  <p:sldSz cx="9144000" cy="6858000" type="screen4x3"/>
  <p:notesSz cx="6858000" cy="9144000"/>
  <p:custDataLst>
    <p:tags r:id="rId26"/>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39AC"/>
    <a:srgbClr val="FF6600"/>
    <a:srgbClr val="EE0000"/>
    <a:srgbClr val="CC0066"/>
    <a:srgbClr val="D60093"/>
    <a:srgbClr val="660033"/>
    <a:srgbClr val="FF0066"/>
    <a:srgbClr val="CC00CC"/>
    <a:srgbClr val="89C4FF"/>
    <a:srgbClr val="79BCF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845" autoAdjust="0"/>
    <p:restoredTop sz="94773" autoAdjust="0"/>
  </p:normalViewPr>
  <p:slideViewPr>
    <p:cSldViewPr>
      <p:cViewPr varScale="1">
        <p:scale>
          <a:sx n="116" d="100"/>
          <a:sy n="116" d="100"/>
        </p:scale>
        <p:origin x="-1566" y="-11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gs" Target="tags/tag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pPr/>
              <a:t>14.04.2025</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pPr/>
              <a:t>‹#›</a:t>
            </a:fld>
            <a:endParaRPr lang="ru-RU"/>
          </a:p>
        </p:txBody>
      </p:sp>
    </p:spTree>
    <p:extLst>
      <p:ext uri="{BB962C8B-B14F-4D97-AF65-F5344CB8AC3E}">
        <p14:creationId xmlns:p14="http://schemas.microsoft.com/office/powerpoint/2010/main" xmlns=""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pPr/>
              <a:t>14.04.2025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pPr/>
              <a:t>‹#›</a:t>
            </a:fld>
            <a:endParaRPr lang="ru-RU"/>
          </a:p>
        </p:txBody>
      </p:sp>
    </p:spTree>
    <p:extLst>
      <p:ext uri="{BB962C8B-B14F-4D97-AF65-F5344CB8AC3E}">
        <p14:creationId xmlns:p14="http://schemas.microsoft.com/office/powerpoint/2010/main" xmlns=""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pPr/>
              <a:t>1</a:t>
            </a:fld>
            <a:endParaRPr lang="ru-RU"/>
          </a:p>
        </p:txBody>
      </p:sp>
    </p:spTree>
    <p:extLst>
      <p:ext uri="{BB962C8B-B14F-4D97-AF65-F5344CB8AC3E}">
        <p14:creationId xmlns:p14="http://schemas.microsoft.com/office/powerpoint/2010/main" xmlns="" val="42216144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7604" y="5589240"/>
            <a:ext cx="7128792" cy="1152128"/>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51564276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10788046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98369546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9F16916-47D6-F5E9-787E-8A91585D6EBE}"/>
              </a:ext>
            </a:extLst>
          </p:cNvPr>
          <p:cNvSpPr>
            <a:spLocks noGrp="1"/>
          </p:cNvSpPr>
          <p:nvPr>
            <p:ph type="ctrTitle"/>
          </p:nvPr>
        </p:nvSpPr>
        <p:spPr>
          <a:xfrm>
            <a:off x="1143000" y="1122363"/>
            <a:ext cx="6858000" cy="2387600"/>
          </a:xfrm>
        </p:spPr>
        <p:txBody>
          <a:bodyPr anchor="b"/>
          <a:lstStyle>
            <a:lvl1pPr algn="ctr">
              <a:defRPr sz="4500"/>
            </a:lvl1pPr>
          </a:lstStyle>
          <a:p>
            <a:r>
              <a:rPr lang="ru-RU"/>
              <a:t>Образец заголовка</a:t>
            </a:r>
          </a:p>
        </p:txBody>
      </p:sp>
      <p:sp>
        <p:nvSpPr>
          <p:cNvPr id="3" name="Подзаголовок 2">
            <a:extLst>
              <a:ext uri="{FF2B5EF4-FFF2-40B4-BE49-F238E27FC236}">
                <a16:creationId xmlns:a16="http://schemas.microsoft.com/office/drawing/2014/main" xmlns="" id="{AF83A2C3-E78B-AFCD-D1D3-3C10D48D8B3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ru-RU"/>
              <a:t>Образец подзаголовка</a:t>
            </a:r>
          </a:p>
        </p:txBody>
      </p:sp>
      <p:sp>
        <p:nvSpPr>
          <p:cNvPr id="4" name="Дата 3">
            <a:extLst>
              <a:ext uri="{FF2B5EF4-FFF2-40B4-BE49-F238E27FC236}">
                <a16:creationId xmlns:a16="http://schemas.microsoft.com/office/drawing/2014/main" xmlns="" id="{89968D4D-507A-B8F5-7D4F-94C7B5112E17}"/>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C242A2CF-9BE1-5ADF-C5B3-C8155CE10B7C}"/>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0C6E5103-7964-941C-DFAF-67DAA8EC1881}"/>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0469172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C4EABAD-9A11-ACB9-60CF-62DB5037D575}"/>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0EEAA9F8-4BD8-BFF3-DD90-EB3D424BAA37}"/>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B7B3128F-D09B-63CC-2074-FD98E6E2F274}"/>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F0F9B9BC-64B3-804E-2111-881054A6A4B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AC80EBAD-3489-7EC0-A24E-5279315B4EE6}"/>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2204319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09072E9E-43B9-5476-44C9-B9C54AF586C7}"/>
              </a:ext>
            </a:extLst>
          </p:cNvPr>
          <p:cNvSpPr>
            <a:spLocks noGrp="1"/>
          </p:cNvSpPr>
          <p:nvPr>
            <p:ph type="title"/>
          </p:nvPr>
        </p:nvSpPr>
        <p:spPr>
          <a:xfrm>
            <a:off x="623888" y="1709739"/>
            <a:ext cx="7886700" cy="2852737"/>
          </a:xfrm>
        </p:spPr>
        <p:txBody>
          <a:bodyPr anchor="b"/>
          <a:lstStyle>
            <a:lvl1pPr>
              <a:defRPr sz="4500"/>
            </a:lvl1pPr>
          </a:lstStyle>
          <a:p>
            <a:r>
              <a:rPr lang="ru-RU"/>
              <a:t>Образец заголовка</a:t>
            </a:r>
          </a:p>
        </p:txBody>
      </p:sp>
      <p:sp>
        <p:nvSpPr>
          <p:cNvPr id="3" name="Текст 2">
            <a:extLst>
              <a:ext uri="{FF2B5EF4-FFF2-40B4-BE49-F238E27FC236}">
                <a16:creationId xmlns:a16="http://schemas.microsoft.com/office/drawing/2014/main" xmlns="" id="{2B4E8D1B-DD96-C267-8768-BB5CBC4D5DF4}"/>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A94ACB9B-70FE-3975-84D8-73815D3D3759}"/>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565593C6-C674-4E51-DD52-169E5D15C5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6221354-51C5-BD82-3A61-9C34F3E7C877}"/>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2535877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7661D10-9CED-CBB9-FD19-D07365352BDB}"/>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5599C12-2C7B-0B38-3D2D-5F197810951F}"/>
              </a:ext>
            </a:extLst>
          </p:cNvPr>
          <p:cNvSpPr>
            <a:spLocks noGrp="1"/>
          </p:cNvSpPr>
          <p:nvPr>
            <p:ph sz="half" idx="1"/>
          </p:nvPr>
        </p:nvSpPr>
        <p:spPr>
          <a:xfrm>
            <a:off x="6286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E891216-3D7B-8BE2-2FF4-FF4C8C1CF289}"/>
              </a:ext>
            </a:extLst>
          </p:cNvPr>
          <p:cNvSpPr>
            <a:spLocks noGrp="1"/>
          </p:cNvSpPr>
          <p:nvPr>
            <p:ph sz="half" idx="2"/>
          </p:nvPr>
        </p:nvSpPr>
        <p:spPr>
          <a:xfrm>
            <a:off x="4629150" y="1825625"/>
            <a:ext cx="38862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2040397-1096-FAAF-6AB9-5219328178AD}"/>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6" name="Нижний колонтитул 5">
            <a:extLst>
              <a:ext uri="{FF2B5EF4-FFF2-40B4-BE49-F238E27FC236}">
                <a16:creationId xmlns:a16="http://schemas.microsoft.com/office/drawing/2014/main" xmlns="" id="{950DC27D-993F-B615-B1F2-3A57CAD1880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CCD3D1B-71B7-448C-574C-B57996317558}"/>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9267831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6A99E1D-E966-52AC-DD92-F03D24BBD0E3}"/>
              </a:ext>
            </a:extLst>
          </p:cNvPr>
          <p:cNvSpPr>
            <a:spLocks noGrp="1"/>
          </p:cNvSpPr>
          <p:nvPr>
            <p:ph type="title"/>
          </p:nvPr>
        </p:nvSpPr>
        <p:spPr>
          <a:xfrm>
            <a:off x="629841" y="365126"/>
            <a:ext cx="78867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CB250672-46BD-8EA0-7E3B-4D77730010A7}"/>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4" name="Объект 3">
            <a:extLst>
              <a:ext uri="{FF2B5EF4-FFF2-40B4-BE49-F238E27FC236}">
                <a16:creationId xmlns:a16="http://schemas.microsoft.com/office/drawing/2014/main" xmlns="" id="{F998003E-0AA0-8495-026A-86C8E4F8B164}"/>
              </a:ext>
            </a:extLst>
          </p:cNvPr>
          <p:cNvSpPr>
            <a:spLocks noGrp="1"/>
          </p:cNvSpPr>
          <p:nvPr>
            <p:ph sz="half" idx="2"/>
          </p:nvPr>
        </p:nvSpPr>
        <p:spPr>
          <a:xfrm>
            <a:off x="629842" y="2505075"/>
            <a:ext cx="3868340"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8D32312C-958B-AAB8-9423-8542B1E0F635}"/>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ru-RU"/>
              <a:t>Образец текста</a:t>
            </a:r>
          </a:p>
        </p:txBody>
      </p:sp>
      <p:sp>
        <p:nvSpPr>
          <p:cNvPr id="6" name="Объект 5">
            <a:extLst>
              <a:ext uri="{FF2B5EF4-FFF2-40B4-BE49-F238E27FC236}">
                <a16:creationId xmlns:a16="http://schemas.microsoft.com/office/drawing/2014/main" xmlns="" id="{0465F571-A8E0-D068-58DD-29661C999C33}"/>
              </a:ext>
            </a:extLst>
          </p:cNvPr>
          <p:cNvSpPr>
            <a:spLocks noGrp="1"/>
          </p:cNvSpPr>
          <p:nvPr>
            <p:ph sz="quarter" idx="4"/>
          </p:nvPr>
        </p:nvSpPr>
        <p:spPr>
          <a:xfrm>
            <a:off x="4629150" y="2505075"/>
            <a:ext cx="3887391"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F15E40E0-FA1D-61D8-C8EE-F62C5855E59F}"/>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8" name="Нижний колонтитул 7">
            <a:extLst>
              <a:ext uri="{FF2B5EF4-FFF2-40B4-BE49-F238E27FC236}">
                <a16:creationId xmlns:a16="http://schemas.microsoft.com/office/drawing/2014/main" xmlns="" id="{D0114620-C0B6-A8DB-23C5-57E91435211A}"/>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61331366-B861-277D-9659-E6A2BAA32EB5}"/>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21506615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3F1218A-E90D-66D5-0B66-4A3E17EF15E4}"/>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032296A4-8CC4-9732-12BA-475F19B6C853}"/>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4" name="Нижний колонтитул 3">
            <a:extLst>
              <a:ext uri="{FF2B5EF4-FFF2-40B4-BE49-F238E27FC236}">
                <a16:creationId xmlns:a16="http://schemas.microsoft.com/office/drawing/2014/main" xmlns="" id="{0E794873-DD27-3022-D8CC-75281E585C6F}"/>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6787E284-FC00-1A07-F8E2-DCA4AB609D0F}"/>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9115262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74F89A74-2FF8-B7CA-70D3-9CC5696DA2AD}"/>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3" name="Нижний колонтитул 2">
            <a:extLst>
              <a:ext uri="{FF2B5EF4-FFF2-40B4-BE49-F238E27FC236}">
                <a16:creationId xmlns:a16="http://schemas.microsoft.com/office/drawing/2014/main" xmlns="" id="{1DAA6138-BCAA-C60D-45EA-BE2384A604C5}"/>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067ECDC7-3396-39A3-4C7F-A5DB414010EC}"/>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8517442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F67423-F215-D41A-FE77-D7701D3FE6E3}"/>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Объект 2">
            <a:extLst>
              <a:ext uri="{FF2B5EF4-FFF2-40B4-BE49-F238E27FC236}">
                <a16:creationId xmlns:a16="http://schemas.microsoft.com/office/drawing/2014/main" xmlns="" id="{86C9D3C6-072A-3948-AE49-7D5A26E8C4D5}"/>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20889833-096C-AD76-9C48-944CA0879E1D}"/>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7511596F-F98B-6393-D55A-6A428C1CE006}"/>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6" name="Нижний колонтитул 5">
            <a:extLst>
              <a:ext uri="{FF2B5EF4-FFF2-40B4-BE49-F238E27FC236}">
                <a16:creationId xmlns:a16="http://schemas.microsoft.com/office/drawing/2014/main" xmlns="" id="{A9D908ED-54EB-DDFA-8B80-E716F437C16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2CF0F240-BA5C-3277-2D2E-E0D8520572D1}"/>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557851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1">
                    <a:lumMod val="75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1">
                  <a:lumMod val="75000"/>
                </a:schemeClr>
              </a:solidFill>
            </a:endParaRPr>
          </a:p>
        </p:txBody>
      </p:sp>
      <p:sp>
        <p:nvSpPr>
          <p:cNvPr id="13" name="Заголовок 1"/>
          <p:cNvSpPr>
            <a:spLocks noGrp="1"/>
          </p:cNvSpPr>
          <p:nvPr>
            <p:ph type="title"/>
          </p:nvPr>
        </p:nvSpPr>
        <p:spPr>
          <a:xfrm>
            <a:off x="2326553" y="228168"/>
            <a:ext cx="6804248" cy="1150897"/>
          </a:xfrm>
          <a:prstGeom prst="rect">
            <a:avLst/>
          </a:prstGeom>
        </p:spPr>
        <p:txBody>
          <a:bodyPr vert="horz" lIns="91440" tIns="45720" rIns="91440" bIns="45720" rtlCol="0" anchor="ctr">
            <a:normAutofit/>
          </a:bodyPr>
          <a:lstStyle>
            <a:lvl1pPr>
              <a:defRPr>
                <a:solidFill>
                  <a:schemeClr val="accent1">
                    <a:lumMod val="75000"/>
                  </a:schemeClr>
                </a:solidFill>
              </a:defRPr>
            </a:lvl1pPr>
          </a:lstStyle>
          <a:p>
            <a:r>
              <a:rPr lang="ru-RU" dirty="0"/>
              <a:t>Образец заголовка</a:t>
            </a:r>
          </a:p>
        </p:txBody>
      </p:sp>
      <p:sp>
        <p:nvSpPr>
          <p:cNvPr id="14" name="Текст 2"/>
          <p:cNvSpPr>
            <a:spLocks noGrp="1"/>
          </p:cNvSpPr>
          <p:nvPr>
            <p:ph idx="1"/>
          </p:nvPr>
        </p:nvSpPr>
        <p:spPr>
          <a:xfrm>
            <a:off x="179512" y="1988840"/>
            <a:ext cx="8784976" cy="4176464"/>
          </a:xfrm>
          <a:prstGeom prst="rect">
            <a:avLst/>
          </a:prstGeom>
        </p:spPr>
        <p:txBody>
          <a:bodyPr vert="horz" lIns="91440" tIns="45720" rIns="91440" bIns="45720" rtlCol="0">
            <a:normAutofit/>
          </a:bodyPr>
          <a:lstStyle>
            <a:lvl1pPr>
              <a:defRPr>
                <a:solidFill>
                  <a:schemeClr val="accent1">
                    <a:lumMod val="75000"/>
                  </a:schemeClr>
                </a:solidFill>
              </a:defRPr>
            </a:lvl1pPr>
            <a:lvl2pPr>
              <a:defRPr>
                <a:solidFill>
                  <a:schemeClr val="accent1">
                    <a:lumMod val="75000"/>
                  </a:schemeClr>
                </a:solidFill>
              </a:defRPr>
            </a:lvl2pPr>
            <a:lvl3pPr>
              <a:defRPr>
                <a:solidFill>
                  <a:schemeClr val="accent1">
                    <a:lumMod val="75000"/>
                  </a:schemeClr>
                </a:solidFill>
              </a:defRPr>
            </a:lvl3pPr>
            <a:lvl4pPr>
              <a:defRPr>
                <a:solidFill>
                  <a:schemeClr val="accent1">
                    <a:lumMod val="75000"/>
                  </a:schemeClr>
                </a:solidFill>
              </a:defRPr>
            </a:lvl4pPr>
            <a:lvl5pPr>
              <a:defRPr>
                <a:solidFill>
                  <a:schemeClr val="accent1">
                    <a:lumMod val="75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xmlns="" val="154301415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39E16A39-B2CB-2569-2AEF-342BD57BE197}"/>
              </a:ext>
            </a:extLst>
          </p:cNvPr>
          <p:cNvSpPr>
            <a:spLocks noGrp="1"/>
          </p:cNvSpPr>
          <p:nvPr>
            <p:ph type="title"/>
          </p:nvPr>
        </p:nvSpPr>
        <p:spPr>
          <a:xfrm>
            <a:off x="629841" y="457200"/>
            <a:ext cx="2949178" cy="1600200"/>
          </a:xfrm>
        </p:spPr>
        <p:txBody>
          <a:bodyPr anchor="b"/>
          <a:lstStyle>
            <a:lvl1pPr>
              <a:defRPr sz="2400"/>
            </a:lvl1pPr>
          </a:lstStyle>
          <a:p>
            <a:r>
              <a:rPr lang="ru-RU"/>
              <a:t>Образец заголовка</a:t>
            </a:r>
          </a:p>
        </p:txBody>
      </p:sp>
      <p:sp>
        <p:nvSpPr>
          <p:cNvPr id="3" name="Рисунок 2">
            <a:extLst>
              <a:ext uri="{FF2B5EF4-FFF2-40B4-BE49-F238E27FC236}">
                <a16:creationId xmlns:a16="http://schemas.microsoft.com/office/drawing/2014/main" xmlns="" id="{9F18301F-DF08-0559-1997-5BEAE8193691}"/>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ru-RU"/>
          </a:p>
        </p:txBody>
      </p:sp>
      <p:sp>
        <p:nvSpPr>
          <p:cNvPr id="4" name="Текст 3">
            <a:extLst>
              <a:ext uri="{FF2B5EF4-FFF2-40B4-BE49-F238E27FC236}">
                <a16:creationId xmlns:a16="http://schemas.microsoft.com/office/drawing/2014/main" xmlns="" id="{5276DEB8-53EF-A797-8878-CE6AFBF3EE40}"/>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ru-RU"/>
              <a:t>Образец текста</a:t>
            </a:r>
          </a:p>
        </p:txBody>
      </p:sp>
      <p:sp>
        <p:nvSpPr>
          <p:cNvPr id="5" name="Дата 4">
            <a:extLst>
              <a:ext uri="{FF2B5EF4-FFF2-40B4-BE49-F238E27FC236}">
                <a16:creationId xmlns:a16="http://schemas.microsoft.com/office/drawing/2014/main" xmlns="" id="{7C771D94-951A-D684-1844-C387B79A3853}"/>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6" name="Нижний колонтитул 5">
            <a:extLst>
              <a:ext uri="{FF2B5EF4-FFF2-40B4-BE49-F238E27FC236}">
                <a16:creationId xmlns:a16="http://schemas.microsoft.com/office/drawing/2014/main" xmlns="" id="{ECEF04B2-F95A-F762-D936-25B16B240253}"/>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88CD3CD-5A6D-BB98-9DCA-66EC1E15D436}"/>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187860358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B0F121D4-E2AA-FD73-2B36-50D3F4AC8086}"/>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820EDD41-739D-A01B-299A-19A2D6E1832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65DFC85-1F08-5F39-443E-481F35A2598E}"/>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E68814F2-465E-BFA4-65AF-A1DDA1754A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785D3010-677D-D1DF-B0B0-39FD2996C1E2}"/>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8622241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1C07FAB3-3CB3-B61D-4131-2B0086D236E7}"/>
              </a:ext>
            </a:extLst>
          </p:cNvPr>
          <p:cNvSpPr>
            <a:spLocks noGrp="1"/>
          </p:cNvSpPr>
          <p:nvPr>
            <p:ph type="title" orient="vert"/>
          </p:nvPr>
        </p:nvSpPr>
        <p:spPr>
          <a:xfrm>
            <a:off x="6543675" y="365125"/>
            <a:ext cx="1971675"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A24CE9CC-5315-76AC-0EB5-36D82312942E}"/>
              </a:ext>
            </a:extLst>
          </p:cNvPr>
          <p:cNvSpPr>
            <a:spLocks noGrp="1"/>
          </p:cNvSpPr>
          <p:nvPr>
            <p:ph type="body" orient="vert" idx="1"/>
          </p:nvPr>
        </p:nvSpPr>
        <p:spPr>
          <a:xfrm>
            <a:off x="628650" y="365125"/>
            <a:ext cx="5800725"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FDEB8FF8-4367-11D5-18AC-08595EDB9097}"/>
              </a:ext>
            </a:extLst>
          </p:cNvPr>
          <p:cNvSpPr>
            <a:spLocks noGrp="1"/>
          </p:cNvSpPr>
          <p:nvPr>
            <p:ph type="dt" sz="half" idx="10"/>
          </p:nvPr>
        </p:nvSpPr>
        <p:spPr/>
        <p:txBody>
          <a:body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605D7C72-36C0-8986-70F0-5014B4F0E282}"/>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DE51D26D-EF5F-0BC8-8AA2-F4B479ADB66E}"/>
              </a:ext>
            </a:extLst>
          </p:cNvPr>
          <p:cNvSpPr>
            <a:spLocks noGrp="1"/>
          </p:cNvSpPr>
          <p:nvPr>
            <p:ph type="sldNum" sz="quarter" idx="12"/>
          </p:nvPr>
        </p:nvSpPr>
        <p:spPr/>
        <p:txBody>
          <a:body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432666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75000"/>
                  </a:schemeClr>
                </a:solidFill>
              </a:defRPr>
            </a:lvl1pPr>
          </a:lstStyle>
          <a:p>
            <a:r>
              <a:rPr lang="ru-RU" dirty="0"/>
              <a:t>Образец заголовка</a:t>
            </a:r>
          </a:p>
        </p:txBody>
      </p:sp>
      <p:sp>
        <p:nvSpPr>
          <p:cNvPr id="3" name="Объект 2"/>
          <p:cNvSpPr>
            <a:spLocks noGrp="1"/>
          </p:cNvSpPr>
          <p:nvPr>
            <p:ph sz="half" idx="1"/>
          </p:nvPr>
        </p:nvSpPr>
        <p:spPr>
          <a:xfrm>
            <a:off x="179512" y="2060848"/>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644008" y="2071389"/>
            <a:ext cx="4320480"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38913399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026654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16599334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1724577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6159515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34548966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14.04.2025</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xmlns="" val="275860541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26553" y="228168"/>
            <a:ext cx="6804248" cy="1150897"/>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79512" y="1988840"/>
            <a:ext cx="8784976" cy="4176464"/>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14.04.2025</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xmlns=""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xmlns=""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xStyles>
    <p:titleStyle>
      <a:lvl1pPr algn="ctr" defTabSz="914400" rtl="0" eaLnBrk="1" latinLnBrk="0" hangingPunct="1">
        <a:spcBef>
          <a:spcPct val="0"/>
        </a:spcBef>
        <a:buNone/>
        <a:defRPr sz="4400" kern="1200">
          <a:solidFill>
            <a:schemeClr val="accent1">
              <a:lumMod val="75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E2D254D6-FB5D-9F2A-18E3-288B5767CD8F}"/>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BA3805F9-B1B0-6B62-881B-DA017F26724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2AB66F98-8F83-8641-E30F-0793F63448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C5AC014-0F88-4505-91C2-D8BE6724A604}" type="datetimeFigureOut">
              <a:rPr lang="ru-RU" smtClean="0"/>
              <a:pPr/>
              <a:t>14.04.2025</a:t>
            </a:fld>
            <a:endParaRPr lang="ru-RU"/>
          </a:p>
        </p:txBody>
      </p:sp>
      <p:sp>
        <p:nvSpPr>
          <p:cNvPr id="5" name="Нижний колонтитул 4">
            <a:extLst>
              <a:ext uri="{FF2B5EF4-FFF2-40B4-BE49-F238E27FC236}">
                <a16:creationId xmlns:a16="http://schemas.microsoft.com/office/drawing/2014/main" xmlns="" id="{D60B6BA8-A0F0-4E43-87F0-DDF902CF30CB}"/>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11DA1629-6F3E-8A6F-9B76-DECD260B572F}"/>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F0F284-B184-49D1-80B8-BAF1310EFB01}" type="slidenum">
              <a:rPr lang="ru-RU" smtClean="0"/>
              <a:pPr/>
              <a:t>‹#›</a:t>
            </a:fld>
            <a:endParaRPr lang="ru-RU"/>
          </a:p>
        </p:txBody>
      </p:sp>
    </p:spTree>
    <p:extLst>
      <p:ext uri="{BB962C8B-B14F-4D97-AF65-F5344CB8AC3E}">
        <p14:creationId xmlns:p14="http://schemas.microsoft.com/office/powerpoint/2010/main" xmlns="" val="3770771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ru-RU"/>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hyperlink" Target="mailto:ocmp@kuzdrav.r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7504" y="188640"/>
            <a:ext cx="9036496" cy="1224136"/>
          </a:xfrm>
        </p:spPr>
        <p:txBody>
          <a:bodyPr>
            <a:noAutofit/>
          </a:bodyPr>
          <a:lstStyle/>
          <a:p>
            <a:r>
              <a:rPr lang="ru-RU" sz="3100" dirty="0">
                <a:solidFill>
                  <a:srgbClr val="0000FF"/>
                </a:solidFill>
              </a:rPr>
              <a:t>НЕДЕЛЯ ПОПУЛЯРИЗАЦИИ ДОНОРСТВА КРОВИ</a:t>
            </a:r>
            <a:br>
              <a:rPr lang="ru-RU" sz="3100" dirty="0">
                <a:solidFill>
                  <a:srgbClr val="0000FF"/>
                </a:solidFill>
              </a:rPr>
            </a:br>
            <a:r>
              <a:rPr lang="ru-RU" sz="3100" dirty="0">
                <a:solidFill>
                  <a:srgbClr val="0000FF"/>
                </a:solidFill>
              </a:rPr>
              <a:t>И КОСТНОГО МОЗГА</a:t>
            </a:r>
            <a:endParaRPr lang="ru-RU" sz="3100" b="1" dirty="0">
              <a:solidFill>
                <a:srgbClr val="0000FF"/>
              </a:solidFill>
            </a:endParaRPr>
          </a:p>
        </p:txBody>
      </p:sp>
      <p:sp>
        <p:nvSpPr>
          <p:cNvPr id="4" name="TextBox 3">
            <a:extLst>
              <a:ext uri="{FF2B5EF4-FFF2-40B4-BE49-F238E27FC236}">
                <a16:creationId xmlns:a16="http://schemas.microsoft.com/office/drawing/2014/main" xmlns="" id="{65D370DF-0AAD-282D-46C2-937B1B9D3BF2}"/>
              </a:ext>
            </a:extLst>
          </p:cNvPr>
          <p:cNvSpPr txBox="1"/>
          <p:nvPr/>
        </p:nvSpPr>
        <p:spPr>
          <a:xfrm>
            <a:off x="1475656" y="5877272"/>
            <a:ext cx="6480719" cy="461665"/>
          </a:xfrm>
          <a:prstGeom prst="rect">
            <a:avLst/>
          </a:prstGeom>
          <a:noFill/>
        </p:spPr>
        <p:txBody>
          <a:bodyPr wrap="square">
            <a:spAutoFit/>
          </a:bodyPr>
          <a:lstStyle/>
          <a:p>
            <a:pPr algn="ctr"/>
            <a:r>
              <a:rPr kumimoji="0" lang="ru-RU" sz="2400" b="1" i="0" u="none" strike="noStrike" kern="1200" cap="all" spc="0" normalizeH="0" baseline="0" noProof="0" dirty="0">
                <a:ln w="3175" cmpd="sng">
                  <a:noFill/>
                </a:ln>
                <a:solidFill>
                  <a:srgbClr val="FF00FF"/>
                </a:solidFill>
                <a:effectLst>
                  <a:outerShdw blurRad="38100" dist="38100" dir="2700000" algn="tl">
                    <a:srgbClr val="000000">
                      <a:alpha val="43137"/>
                    </a:srgbClr>
                  </a:outerShdw>
                </a:effectLst>
                <a:uLnTx/>
                <a:uFillTx/>
                <a:latin typeface="Century Gothic" panose="020B0502020202020204"/>
                <a:ea typeface="+mj-ea"/>
                <a:cs typeface="+mj-cs"/>
              </a:rPr>
              <a:t>С 14 по 20 апреля 2025 года</a:t>
            </a:r>
            <a:endParaRPr lang="ru-RU" sz="2400" dirty="0">
              <a:solidFill>
                <a:srgbClr val="FF00FF"/>
              </a:solidFill>
            </a:endParaRPr>
          </a:p>
        </p:txBody>
      </p:sp>
    </p:spTree>
    <p:extLst>
      <p:ext uri="{BB962C8B-B14F-4D97-AF65-F5344CB8AC3E}">
        <p14:creationId xmlns:p14="http://schemas.microsoft.com/office/powerpoint/2010/main" xmlns="" val="185787063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xmlns="" id="{6C36C03D-1A11-A9A3-9BA3-B70CD5E470A8}"/>
              </a:ext>
            </a:extLst>
          </p:cNvPr>
          <p:cNvSpPr txBox="1"/>
          <p:nvPr/>
        </p:nvSpPr>
        <p:spPr>
          <a:xfrm>
            <a:off x="3419872" y="476672"/>
            <a:ext cx="5400600" cy="954107"/>
          </a:xfrm>
          <a:prstGeom prst="rect">
            <a:avLst/>
          </a:prstGeom>
          <a:noFill/>
        </p:spPr>
        <p:txBody>
          <a:bodyPr wrap="square">
            <a:spAutoFit/>
          </a:bodyPr>
          <a:lstStyle/>
          <a:p>
            <a:pPr algn="ctr"/>
            <a:r>
              <a:rPr lang="ru-RU" sz="2800" b="1" dirty="0">
                <a:solidFill>
                  <a:srgbClr val="C00000"/>
                </a:solidFill>
                <a:latin typeface="Times New Roman" panose="02020603050405020304" pitchFamily="18" charset="0"/>
              </a:rPr>
              <a:t>П</a:t>
            </a:r>
            <a:r>
              <a:rPr lang="ru-RU" sz="2800" b="1" kern="1200" dirty="0">
                <a:solidFill>
                  <a:srgbClr val="C00000"/>
                </a:solidFill>
                <a:effectLst/>
                <a:latin typeface="Times New Roman" panose="02020603050405020304" pitchFamily="18" charset="0"/>
                <a:ea typeface="+mn-ea"/>
              </a:rPr>
              <a:t>РОТИВОПОКАЗАНИЯ К ДОНОРСТВУ</a:t>
            </a:r>
            <a:endParaRPr lang="ru-RU" sz="2800" b="1" dirty="0">
              <a:solidFill>
                <a:srgbClr val="C00000"/>
              </a:solidFill>
            </a:endParaRPr>
          </a:p>
        </p:txBody>
      </p:sp>
      <p:sp>
        <p:nvSpPr>
          <p:cNvPr id="11" name="TextBox 10">
            <a:extLst>
              <a:ext uri="{FF2B5EF4-FFF2-40B4-BE49-F238E27FC236}">
                <a16:creationId xmlns:a16="http://schemas.microsoft.com/office/drawing/2014/main" xmlns="" id="{D9C9A9B6-1DE6-3617-582F-7F6C1D0D9AAC}"/>
              </a:ext>
            </a:extLst>
          </p:cNvPr>
          <p:cNvSpPr txBox="1"/>
          <p:nvPr/>
        </p:nvSpPr>
        <p:spPr>
          <a:xfrm>
            <a:off x="323528" y="2132856"/>
            <a:ext cx="8640960" cy="4662815"/>
          </a:xfrm>
          <a:prstGeom prst="rect">
            <a:avLst/>
          </a:prstGeom>
          <a:noFill/>
        </p:spPr>
        <p:txBody>
          <a:bodyPr wrap="square">
            <a:spAutoFit/>
          </a:bodyPr>
          <a:lstStyle/>
          <a:p>
            <a:pPr algn="just"/>
            <a:r>
              <a:rPr lang="ru-RU" sz="2600" dirty="0">
                <a:solidFill>
                  <a:srgbClr val="000000"/>
                </a:solidFill>
                <a:effectLst/>
                <a:latin typeface="Times New Roman" panose="02020603050405020304" pitchFamily="18" charset="0"/>
                <a:ea typeface="Calibri" panose="020F0502020204030204" pitchFamily="34" charset="0"/>
              </a:rPr>
              <a:t>Приказ Министерства здравоохранения Российской Федерации от 28.10.2020 № 1166н "Об утверждении порядка прохождения донорами медицинского обследования и перечня медицинских противопоказаний (временных и постоянных) для сдачи крови и (или) ее </a:t>
            </a:r>
          </a:p>
          <a:p>
            <a:pPr algn="just"/>
            <a:r>
              <a:rPr lang="ru-RU" sz="2600" dirty="0">
                <a:solidFill>
                  <a:srgbClr val="000000"/>
                </a:solidFill>
                <a:effectLst/>
                <a:latin typeface="Times New Roman" panose="02020603050405020304" pitchFamily="18" charset="0"/>
                <a:ea typeface="Calibri" panose="020F0502020204030204" pitchFamily="34" charset="0"/>
              </a:rPr>
              <a:t>компонентов и сроков отвода, </a:t>
            </a:r>
          </a:p>
          <a:p>
            <a:pPr algn="just"/>
            <a:r>
              <a:rPr lang="ru-RU" sz="2600" dirty="0">
                <a:solidFill>
                  <a:srgbClr val="000000"/>
                </a:solidFill>
                <a:effectLst/>
                <a:latin typeface="Times New Roman" panose="02020603050405020304" pitchFamily="18" charset="0"/>
                <a:ea typeface="Calibri" panose="020F0502020204030204" pitchFamily="34" charset="0"/>
              </a:rPr>
              <a:t>которому подлежит лицо при </a:t>
            </a:r>
          </a:p>
          <a:p>
            <a:pPr algn="just"/>
            <a:r>
              <a:rPr lang="ru-RU" sz="2600" dirty="0">
                <a:solidFill>
                  <a:srgbClr val="000000"/>
                </a:solidFill>
                <a:effectLst/>
                <a:latin typeface="Times New Roman" panose="02020603050405020304" pitchFamily="18" charset="0"/>
                <a:ea typeface="Calibri" panose="020F0502020204030204" pitchFamily="34" charset="0"/>
              </a:rPr>
              <a:t>наличии временных </a:t>
            </a:r>
          </a:p>
          <a:p>
            <a:pPr algn="just"/>
            <a:r>
              <a:rPr lang="ru-RU" sz="2600" dirty="0">
                <a:solidFill>
                  <a:srgbClr val="000000"/>
                </a:solidFill>
                <a:effectLst/>
                <a:latin typeface="Times New Roman" panose="02020603050405020304" pitchFamily="18" charset="0"/>
                <a:ea typeface="Calibri" panose="020F0502020204030204" pitchFamily="34" charset="0"/>
              </a:rPr>
              <a:t>медицинских показаний, от </a:t>
            </a:r>
          </a:p>
          <a:p>
            <a:pPr algn="just"/>
            <a:r>
              <a:rPr lang="ru-RU" sz="2600" dirty="0">
                <a:solidFill>
                  <a:srgbClr val="000000"/>
                </a:solidFill>
                <a:effectLst/>
                <a:latin typeface="Times New Roman" panose="02020603050405020304" pitchFamily="18" charset="0"/>
                <a:ea typeface="Calibri" panose="020F0502020204030204" pitchFamily="34" charset="0"/>
              </a:rPr>
              <a:t>донорства крови и (или) ее </a:t>
            </a:r>
          </a:p>
          <a:p>
            <a:pPr algn="just"/>
            <a:r>
              <a:rPr lang="ru-RU" sz="2600" dirty="0">
                <a:solidFill>
                  <a:srgbClr val="000000"/>
                </a:solidFill>
                <a:effectLst/>
                <a:latin typeface="Times New Roman" panose="02020603050405020304" pitchFamily="18" charset="0"/>
                <a:ea typeface="Calibri" panose="020F0502020204030204" pitchFamily="34" charset="0"/>
              </a:rPr>
              <a:t>компонентов"</a:t>
            </a:r>
            <a:endParaRPr lang="ru-RU" sz="2600" dirty="0"/>
          </a:p>
        </p:txBody>
      </p:sp>
      <p:pic>
        <p:nvPicPr>
          <p:cNvPr id="12" name="Объект 4">
            <a:extLst>
              <a:ext uri="{FF2B5EF4-FFF2-40B4-BE49-F238E27FC236}">
                <a16:creationId xmlns:a16="http://schemas.microsoft.com/office/drawing/2014/main" xmlns="" id="{70A04AF4-92AB-25AE-A8F5-630AF4207871}"/>
              </a:ext>
            </a:extLst>
          </p:cNvPr>
          <p:cNvPicPr>
            <a:picLocks noChangeAspect="1"/>
          </p:cNvPicPr>
          <p:nvPr/>
        </p:nvPicPr>
        <p:blipFill>
          <a:blip r:embed="rId2"/>
          <a:stretch>
            <a:fillRect/>
          </a:stretch>
        </p:blipFill>
        <p:spPr>
          <a:xfrm>
            <a:off x="0" y="0"/>
            <a:ext cx="3059832" cy="2012250"/>
          </a:xfrm>
          <a:prstGeom prst="rect">
            <a:avLst/>
          </a:prstGeom>
        </p:spPr>
      </p:pic>
      <p:pic>
        <p:nvPicPr>
          <p:cNvPr id="13" name="Picture 2">
            <a:extLst>
              <a:ext uri="{FF2B5EF4-FFF2-40B4-BE49-F238E27FC236}">
                <a16:creationId xmlns:a16="http://schemas.microsoft.com/office/drawing/2014/main" xmlns="" id="{D0AEDEF4-6094-B386-E9AD-1B77C8A7497D}"/>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084658" y="4293096"/>
            <a:ext cx="3735814" cy="2327408"/>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EE41D42F-8224-8BBD-CA0A-0D20A7F71DD6}"/>
              </a:ext>
            </a:extLst>
          </p:cNvPr>
          <p:cNvPicPr>
            <a:picLocks noChangeAspect="1"/>
          </p:cNvPicPr>
          <p:nvPr/>
        </p:nvPicPr>
        <p:blipFill>
          <a:blip r:embed="rId2"/>
          <a:stretch>
            <a:fillRect/>
          </a:stretch>
        </p:blipFill>
        <p:spPr>
          <a:xfrm>
            <a:off x="-1415" y="0"/>
            <a:ext cx="2966173" cy="2088232"/>
          </a:xfrm>
          <a:prstGeom prst="rect">
            <a:avLst/>
          </a:prstGeom>
        </p:spPr>
      </p:pic>
      <p:sp>
        <p:nvSpPr>
          <p:cNvPr id="4" name="TextBox 3">
            <a:extLst>
              <a:ext uri="{FF2B5EF4-FFF2-40B4-BE49-F238E27FC236}">
                <a16:creationId xmlns:a16="http://schemas.microsoft.com/office/drawing/2014/main" xmlns="" id="{B7A13EF5-5CA3-6D84-62C2-E151DDC900F3}"/>
              </a:ext>
            </a:extLst>
          </p:cNvPr>
          <p:cNvSpPr txBox="1"/>
          <p:nvPr/>
        </p:nvSpPr>
        <p:spPr>
          <a:xfrm>
            <a:off x="3491880" y="476672"/>
            <a:ext cx="5328592" cy="954107"/>
          </a:xfrm>
          <a:prstGeom prst="rect">
            <a:avLst/>
          </a:prstGeom>
          <a:noFill/>
        </p:spPr>
        <p:txBody>
          <a:bodyPr wrap="square">
            <a:spAutoFit/>
          </a:bodyPr>
          <a:lstStyle/>
          <a:p>
            <a:pPr algn="ctr"/>
            <a:r>
              <a:rPr lang="ru-RU" sz="2800" b="1" dirty="0">
                <a:solidFill>
                  <a:srgbClr val="FF0000"/>
                </a:solidFill>
                <a:effectLst/>
                <a:latin typeface="Times New Roman" panose="02020603050405020304" pitchFamily="18" charset="0"/>
                <a:ea typeface="Calibri" panose="020F0502020204030204" pitchFamily="34" charset="0"/>
              </a:rPr>
              <a:t>ЕСЛИ ВЫ – ДОНОР, ТО ЗНАЧИТ ЗДОРОВЫ!</a:t>
            </a:r>
            <a:r>
              <a:rPr lang="ru-RU" sz="2800" b="1" dirty="0">
                <a:solidFill>
                  <a:srgbClr val="FF0000"/>
                </a:solidFill>
                <a:effectLst/>
                <a:latin typeface="Times New Roman" panose="02020603050405020304" pitchFamily="18" charset="0"/>
                <a:ea typeface="Times New Roman" panose="02020603050405020304" pitchFamily="18" charset="0"/>
              </a:rPr>
              <a:t> </a:t>
            </a:r>
            <a:endParaRPr lang="ru-RU" sz="2800" b="1" dirty="0">
              <a:solidFill>
                <a:srgbClr val="FF0000"/>
              </a:solidFill>
            </a:endParaRPr>
          </a:p>
        </p:txBody>
      </p:sp>
      <p:sp>
        <p:nvSpPr>
          <p:cNvPr id="6" name="TextBox 5">
            <a:extLst>
              <a:ext uri="{FF2B5EF4-FFF2-40B4-BE49-F238E27FC236}">
                <a16:creationId xmlns:a16="http://schemas.microsoft.com/office/drawing/2014/main" xmlns="" id="{89BCE3EE-15ED-EBF2-159D-4A8E56F3EE4A}"/>
              </a:ext>
            </a:extLst>
          </p:cNvPr>
          <p:cNvSpPr txBox="1"/>
          <p:nvPr/>
        </p:nvSpPr>
        <p:spPr>
          <a:xfrm>
            <a:off x="3491880" y="1700808"/>
            <a:ext cx="5112568" cy="530594"/>
          </a:xfrm>
          <a:prstGeom prst="rect">
            <a:avLst/>
          </a:prstGeom>
          <a:noFill/>
        </p:spPr>
        <p:txBody>
          <a:bodyPr wrap="square">
            <a:spAutoFit/>
          </a:bodyPr>
          <a:lstStyle/>
          <a:p>
            <a:pPr algn="ctr">
              <a:lnSpc>
                <a:spcPct val="107000"/>
              </a:lnSpc>
            </a:pP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П</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реимущества </a:t>
            </a:r>
            <a:r>
              <a:rPr lang="ru-RU" sz="2800" b="1" dirty="0">
                <a:latin typeface="Times New Roman" panose="02020603050405020304" pitchFamily="18" charset="0"/>
                <a:ea typeface="Times New Roman" panose="02020603050405020304" pitchFamily="18" charset="0"/>
                <a:cs typeface="Times New Roman" panose="02020603050405020304" pitchFamily="18" charset="0"/>
              </a:rPr>
              <a:t>для </a:t>
            </a:r>
            <a:r>
              <a:rPr lang="ru-RU" sz="2800" b="1" dirty="0">
                <a:effectLst/>
                <a:latin typeface="Times New Roman" panose="02020603050405020304" pitchFamily="18" charset="0"/>
                <a:ea typeface="Times New Roman" panose="02020603050405020304" pitchFamily="18" charset="0"/>
                <a:cs typeface="Times New Roman" panose="02020603050405020304" pitchFamily="18" charset="0"/>
              </a:rPr>
              <a:t>донора:</a:t>
            </a:r>
            <a:endParaRPr lang="ru-RU" sz="2800" b="1"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xmlns="" id="{21029AEF-F9CB-56F0-FF39-BA587381BDEC}"/>
              </a:ext>
            </a:extLst>
          </p:cNvPr>
          <p:cNvSpPr txBox="1"/>
          <p:nvPr/>
        </p:nvSpPr>
        <p:spPr>
          <a:xfrm>
            <a:off x="107504" y="2358262"/>
            <a:ext cx="8856984" cy="4329711"/>
          </a:xfrm>
          <a:prstGeom prst="rect">
            <a:avLst/>
          </a:prstGeom>
          <a:noFill/>
        </p:spPr>
        <p:txBody>
          <a:bodyPr wrap="square">
            <a:spAutoFit/>
          </a:bodyPr>
          <a:lstStyle/>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У тех, кто сдает кровь регулярно, больше шансов выжить в экстремальных ситуациях, таких как ДТП или несчастные случаи</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Постоянные доноры отмечают, что меньше болеют простудными заболеваниями. При регулярной сдаче крови костный мозг постоянно вырабатывает новые молодые клетки, а это, в свою очередь, дает более сильный иммунитет</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Донорство снижает риск развития сердечно-сосудистых заболеваний</a:t>
            </a:r>
            <a:endParaRPr lang="ru-RU" sz="20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dirty="0">
                <a:effectLst/>
                <a:latin typeface="Times New Roman" panose="02020603050405020304" pitchFamily="18" charset="0"/>
                <a:ea typeface="Times New Roman" panose="02020603050405020304" pitchFamily="18" charset="0"/>
                <a:cs typeface="Times New Roman" panose="02020603050405020304" pitchFamily="18" charset="0"/>
              </a:rPr>
              <a:t>Служит профилактикой заболеваний печени, селезенки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Бытует мнение, что доноры моложе выглядят и медленнее стареют</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kern="1200" dirty="0">
                <a:solidFill>
                  <a:srgbClr val="000000"/>
                </a:solidFill>
                <a:effectLst/>
                <a:latin typeface="Times New Roman" panose="02020603050405020304" pitchFamily="18" charset="0"/>
                <a:cs typeface="Times New Roman" panose="02020603050405020304" pitchFamily="18" charset="0"/>
              </a:rPr>
              <a:t>Донор получает меры социальной поддержки (выходные дни, питание, денежные средства)</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432000" algn="just">
              <a:lnSpc>
                <a:spcPct val="107000"/>
              </a:lnSpc>
              <a:spcBef>
                <a:spcPts val="200"/>
              </a:spcBef>
              <a:spcAft>
                <a:spcPts val="200"/>
              </a:spcAft>
              <a:buClr>
                <a:srgbClr val="FF0000"/>
              </a:buClr>
              <a:buFont typeface="Wingdings" panose="05000000000000000000" pitchFamily="2" charset="2"/>
              <a:buChar char="Ø"/>
            </a:pPr>
            <a:r>
              <a:rPr lang="ru-RU" sz="2000" kern="1200" dirty="0">
                <a:solidFill>
                  <a:srgbClr val="000000"/>
                </a:solidFill>
                <a:effectLst/>
                <a:latin typeface="Times New Roman" panose="02020603050405020304" pitchFamily="18" charset="0"/>
                <a:cs typeface="Times New Roman" panose="02020603050405020304" pitchFamily="18" charset="0"/>
              </a:rPr>
              <a:t>Моральное удовлетворение от принесенной пользы</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24849273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icture background">
            <a:extLst>
              <a:ext uri="{FF2B5EF4-FFF2-40B4-BE49-F238E27FC236}">
                <a16:creationId xmlns:a16="http://schemas.microsoft.com/office/drawing/2014/main" xmlns="" id="{2E4600FC-BA9D-61E8-6757-20D96543A969}"/>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902" y="8130"/>
            <a:ext cx="9151902" cy="6849869"/>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53283237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Picture background">
            <a:extLst>
              <a:ext uri="{FF2B5EF4-FFF2-40B4-BE49-F238E27FC236}">
                <a16:creationId xmlns:a16="http://schemas.microsoft.com/office/drawing/2014/main" xmlns="" id="{D5CBF20B-52AC-B49D-7EF9-AAB37177C8E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3815" b="2968"/>
          <a:stretch/>
        </p:blipFill>
        <p:spPr bwMode="auto">
          <a:xfrm>
            <a:off x="467544" y="980728"/>
            <a:ext cx="3295554" cy="4536504"/>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a:extLst>
              <a:ext uri="{FF2B5EF4-FFF2-40B4-BE49-F238E27FC236}">
                <a16:creationId xmlns:a16="http://schemas.microsoft.com/office/drawing/2014/main" xmlns="" id="{9C92BE5B-25ED-3D02-C107-3132735E7A16}"/>
              </a:ext>
            </a:extLst>
          </p:cNvPr>
          <p:cNvSpPr txBox="1"/>
          <p:nvPr/>
        </p:nvSpPr>
        <p:spPr>
          <a:xfrm>
            <a:off x="4283968" y="548680"/>
            <a:ext cx="4392488" cy="1722651"/>
          </a:xfrm>
          <a:prstGeom prst="rect">
            <a:avLst/>
          </a:prstGeom>
          <a:noFill/>
        </p:spPr>
        <p:txBody>
          <a:bodyPr wrap="square">
            <a:spAutoFit/>
          </a:bodyPr>
          <a:lstStyle/>
          <a:p>
            <a:pPr algn="just">
              <a:lnSpc>
                <a:spcPct val="107000"/>
              </a:lnSpc>
            </a:pP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По данным ВЦИОМ, </a:t>
            </a:r>
            <a:r>
              <a:rPr lang="ru-RU" sz="20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61 %</a:t>
            </a:r>
            <a:r>
              <a:rPr lang="ru-RU" sz="2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россиян ничего не слышали о донорстве костного мозга, а каждый второй респондент считает процедуру опасной</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xmlns="" id="{81022B94-BF99-4DB2-3B55-EA95B9760F3C}"/>
              </a:ext>
            </a:extLst>
          </p:cNvPr>
          <p:cNvSpPr txBox="1"/>
          <p:nvPr/>
        </p:nvSpPr>
        <p:spPr>
          <a:xfrm>
            <a:off x="4283968" y="2708920"/>
            <a:ext cx="4464496" cy="3477875"/>
          </a:xfrm>
          <a:prstGeom prst="rect">
            <a:avLst/>
          </a:prstGeom>
          <a:noFill/>
        </p:spPr>
        <p:txBody>
          <a:bodyPr wrap="square">
            <a:spAutoFit/>
          </a:bodyPr>
          <a:lstStyle/>
          <a:p>
            <a:pPr algn="just"/>
            <a:r>
              <a:rPr lang="ru-RU" sz="2000" b="1" kern="100" dirty="0">
                <a:solidFill>
                  <a:srgbClr val="C00000"/>
                </a:solidFill>
                <a:effectLst/>
                <a:latin typeface="Times New Roman" panose="02020603050405020304" pitchFamily="18" charset="0"/>
                <a:ea typeface="Calibri" panose="020F0502020204030204" pitchFamily="34" charset="0"/>
              </a:rPr>
              <a:t>КОСТНЫЙ МОЗГ</a:t>
            </a:r>
            <a:r>
              <a:rPr lang="ru-RU" sz="2000" kern="100" dirty="0">
                <a:solidFill>
                  <a:srgbClr val="000000"/>
                </a:solidFill>
                <a:effectLst/>
                <a:latin typeface="Times New Roman" panose="02020603050405020304" pitchFamily="18" charset="0"/>
                <a:ea typeface="Calibri" panose="020F0502020204030204" pitchFamily="34" charset="0"/>
              </a:rPr>
              <a:t> — важнейший орган кроветворной системы, осуществляющий кроветворение.</a:t>
            </a:r>
            <a:r>
              <a:rPr lang="ru-RU" sz="2000" dirty="0">
                <a:solidFill>
                  <a:srgbClr val="000000"/>
                </a:solidFill>
                <a:effectLst/>
                <a:latin typeface="Times New Roman" panose="02020603050405020304" pitchFamily="18" charset="0"/>
                <a:ea typeface="Times New Roman" panose="02020603050405020304" pitchFamily="18" charset="0"/>
              </a:rPr>
              <a:t> </a:t>
            </a:r>
            <a:r>
              <a:rPr lang="ru-RU" sz="2000" kern="100" dirty="0">
                <a:solidFill>
                  <a:srgbClr val="000000"/>
                </a:solidFill>
                <a:effectLst/>
                <a:latin typeface="Times New Roman" panose="02020603050405020304" pitchFamily="18" charset="0"/>
                <a:ea typeface="Calibri" panose="020F0502020204030204" pitchFamily="34" charset="0"/>
              </a:rPr>
              <a:t>Единственная ткань взрослого организма, в норме содержащая большое количество незрелых, так называемых стволовых клеток.</a:t>
            </a:r>
            <a:r>
              <a:rPr lang="ru-RU" sz="2000" dirty="0">
                <a:solidFill>
                  <a:srgbClr val="000000"/>
                </a:solidFill>
                <a:effectLst/>
                <a:latin typeface="Times New Roman" panose="02020603050405020304" pitchFamily="18" charset="0"/>
                <a:ea typeface="Times New Roman" panose="02020603050405020304" pitchFamily="18" charset="0"/>
              </a:rPr>
              <a:t> </a:t>
            </a:r>
            <a:r>
              <a:rPr lang="ru-RU" sz="2000" kern="100" spc="10" dirty="0">
                <a:solidFill>
                  <a:srgbClr val="000000"/>
                </a:solidFill>
                <a:effectLst/>
                <a:latin typeface="Times New Roman" panose="02020603050405020304" pitchFamily="18" charset="0"/>
                <a:ea typeface="Calibri" panose="020F0502020204030204" pitchFamily="34" charset="0"/>
              </a:rPr>
              <a:t>Стволовые клетки, когда они делятся и созревают — образуются все виды клеток крови: эритроциты, лейкоциты, тромбоциты</a:t>
            </a:r>
            <a:endParaRPr lang="ru-RU" sz="2000" dirty="0"/>
          </a:p>
        </p:txBody>
      </p:sp>
    </p:spTree>
    <p:extLst>
      <p:ext uri="{BB962C8B-B14F-4D97-AF65-F5344CB8AC3E}">
        <p14:creationId xmlns:p14="http://schemas.microsoft.com/office/powerpoint/2010/main" xmlns="" val="39337349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9840E086-DE9F-410E-4E93-28319A15322C}"/>
              </a:ext>
            </a:extLst>
          </p:cNvPr>
          <p:cNvSpPr txBox="1"/>
          <p:nvPr/>
        </p:nvSpPr>
        <p:spPr>
          <a:xfrm>
            <a:off x="1979712" y="332656"/>
            <a:ext cx="5184575" cy="405367"/>
          </a:xfrm>
          <a:prstGeom prst="rect">
            <a:avLst/>
          </a:prstGeom>
          <a:noFill/>
        </p:spPr>
        <p:txBody>
          <a:bodyPr wrap="square">
            <a:spAutoFit/>
          </a:bodyPr>
          <a:lstStyle/>
          <a:p>
            <a:pPr algn="ctr" fontAlgn="base">
              <a:lnSpc>
                <a:spcPct val="107000"/>
              </a:lnSpc>
            </a:pPr>
            <a:r>
              <a:rPr lang="ru-RU" sz="2000" b="1" kern="1800"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КОМУ НЕОБХОДИМ КОСТНЫЙ МОЗГ?</a:t>
            </a:r>
            <a:endParaRPr lang="ru-RU" sz="2000" dirty="0">
              <a:solidFill>
                <a:srgbClr val="0039A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descr="Picture background">
            <a:extLst>
              <a:ext uri="{FF2B5EF4-FFF2-40B4-BE49-F238E27FC236}">
                <a16:creationId xmlns:a16="http://schemas.microsoft.com/office/drawing/2014/main" xmlns="" id="{DD39DD0C-D242-84F3-0B98-B5C964A60DF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148064" y="1628800"/>
            <a:ext cx="3724698" cy="3910744"/>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a:extLst>
              <a:ext uri="{FF2B5EF4-FFF2-40B4-BE49-F238E27FC236}">
                <a16:creationId xmlns:a16="http://schemas.microsoft.com/office/drawing/2014/main" xmlns="" id="{D136ADBC-A164-4D82-C102-041430293712}"/>
              </a:ext>
            </a:extLst>
          </p:cNvPr>
          <p:cNvSpPr txBox="1"/>
          <p:nvPr/>
        </p:nvSpPr>
        <p:spPr>
          <a:xfrm>
            <a:off x="251520" y="980728"/>
            <a:ext cx="4824536" cy="5826275"/>
          </a:xfrm>
          <a:prstGeom prst="rect">
            <a:avLst/>
          </a:prstGeom>
          <a:noFill/>
        </p:spPr>
        <p:txBody>
          <a:bodyPr wrap="square">
            <a:spAutoFit/>
          </a:bodyPr>
          <a:lstStyle/>
          <a:p>
            <a:pPr indent="450215" algn="just">
              <a:lnSpc>
                <a:spcPct val="107000"/>
              </a:lnSpc>
              <a:spcBef>
                <a:spcPts val="600"/>
              </a:spcBef>
              <a:spcAft>
                <a:spcPts val="600"/>
              </a:spcAft>
              <a:buNone/>
            </a:pPr>
            <a:r>
              <a:rPr lang="ru-RU" sz="17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Людям с лейкемией, лимфомой, тяжёлой иммунной недостаточностью, апластической анемией и другими (в основном онкологическими) заболеваниями</a:t>
            </a:r>
            <a:endParaRPr lang="ru-RU" sz="17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Bef>
                <a:spcPts val="600"/>
              </a:spcBef>
              <a:spcAft>
                <a:spcPts val="600"/>
              </a:spcAft>
            </a:pPr>
            <a:r>
              <a:rPr lang="ru-RU" sz="1700" kern="100" spc="1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Стволовые клетки из-за способности к делению чувствительны к химиотерапии и облучению. Поэтому процесс кроветворения может нарушиться во время лечения онкологических заболеваний (у людей, проходящих высокодозную химиотерапию, как правило, этот процесс останавливается). Если ввести такому пациенту стволовые клетки, они смогут заселить костный мозг пациента своими «дочерними» клетками и восстановить кроветворение. Соответственно, цель врачей — собрать достаточное количество стволовых клеток у здорового человека (донора) и пересадить их больному (реципиенту). </a:t>
            </a:r>
            <a:r>
              <a:rPr lang="ru-RU" sz="17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Эта процедура известна как </a:t>
            </a:r>
            <a:r>
              <a:rPr lang="ru-RU" sz="1700" b="1" kern="1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донорство костного мозга</a:t>
            </a:r>
            <a:endParaRPr lang="ru-RU" sz="1700" b="1"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4148467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ED8471B3-FC73-69B1-3233-ACB0F02B1258}"/>
              </a:ext>
            </a:extLst>
          </p:cNvPr>
          <p:cNvSpPr txBox="1"/>
          <p:nvPr/>
        </p:nvSpPr>
        <p:spPr>
          <a:xfrm>
            <a:off x="467544" y="188641"/>
            <a:ext cx="8208912" cy="507831"/>
          </a:xfrm>
          <a:prstGeom prst="rect">
            <a:avLst/>
          </a:prstGeom>
          <a:noFill/>
        </p:spPr>
        <p:txBody>
          <a:bodyPr wrap="square">
            <a:spAutoFit/>
          </a:bodyPr>
          <a:lstStyle/>
          <a:p>
            <a:pPr algn="ctr"/>
            <a:r>
              <a:rPr lang="ru-RU" sz="2700" b="1" kern="100" dirty="0">
                <a:solidFill>
                  <a:srgbClr val="0039AC"/>
                </a:solidFill>
                <a:effectLst/>
                <a:latin typeface="Times New Roman" panose="02020603050405020304" pitchFamily="18" charset="0"/>
                <a:ea typeface="Calibri" panose="020F0502020204030204" pitchFamily="34" charset="0"/>
              </a:rPr>
              <a:t>ПРОЦЕДУРА ДОНОРСТВА КОСТНОГО МОЗГА</a:t>
            </a:r>
            <a:endParaRPr lang="ru-RU" sz="2700" dirty="0">
              <a:solidFill>
                <a:srgbClr val="0039AC"/>
              </a:solidFill>
            </a:endParaRPr>
          </a:p>
        </p:txBody>
      </p:sp>
      <p:pic>
        <p:nvPicPr>
          <p:cNvPr id="2050" name="Picture 2" descr="Picture background">
            <a:extLst>
              <a:ext uri="{FF2B5EF4-FFF2-40B4-BE49-F238E27FC236}">
                <a16:creationId xmlns:a16="http://schemas.microsoft.com/office/drawing/2014/main" xmlns="" id="{56F21429-45E5-A119-3AC9-1C464837BD53}"/>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22412" y="836712"/>
            <a:ext cx="8208912" cy="5698252"/>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66464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8AE84F29-3DAA-3361-826C-CCD032185320}"/>
              </a:ext>
            </a:extLst>
          </p:cNvPr>
          <p:cNvSpPr txBox="1"/>
          <p:nvPr/>
        </p:nvSpPr>
        <p:spPr>
          <a:xfrm>
            <a:off x="1475656" y="260649"/>
            <a:ext cx="6120680" cy="461665"/>
          </a:xfrm>
          <a:prstGeom prst="rect">
            <a:avLst/>
          </a:prstGeom>
          <a:noFill/>
        </p:spPr>
        <p:txBody>
          <a:bodyPr wrap="square">
            <a:spAutoFit/>
          </a:bodyPr>
          <a:lstStyle/>
          <a:p>
            <a:pPr algn="ctr"/>
            <a:r>
              <a:rPr lang="ru-RU" sz="2400" b="1" spc="10" dirty="0">
                <a:solidFill>
                  <a:srgbClr val="0039AC"/>
                </a:solidFill>
                <a:effectLst/>
                <a:latin typeface="Times New Roman" panose="02020603050405020304" pitchFamily="18" charset="0"/>
                <a:ea typeface="Times New Roman" panose="02020603050405020304" pitchFamily="18" charset="0"/>
              </a:rPr>
              <a:t>БЕЗОПАСНОСТЬ ПРОЦЕДУРЫ</a:t>
            </a:r>
            <a:endParaRPr lang="ru-RU" sz="2400" dirty="0">
              <a:solidFill>
                <a:srgbClr val="0039AC"/>
              </a:solidFill>
            </a:endParaRPr>
          </a:p>
        </p:txBody>
      </p:sp>
      <p:sp>
        <p:nvSpPr>
          <p:cNvPr id="5" name="TextBox 4">
            <a:extLst>
              <a:ext uri="{FF2B5EF4-FFF2-40B4-BE49-F238E27FC236}">
                <a16:creationId xmlns:a16="http://schemas.microsoft.com/office/drawing/2014/main" xmlns="" id="{659F6593-93F8-0C9F-29EC-EB443B756C38}"/>
              </a:ext>
            </a:extLst>
          </p:cNvPr>
          <p:cNvSpPr txBox="1"/>
          <p:nvPr/>
        </p:nvSpPr>
        <p:spPr>
          <a:xfrm>
            <a:off x="251520" y="722314"/>
            <a:ext cx="8568952" cy="2148602"/>
          </a:xfrm>
          <a:prstGeom prst="rect">
            <a:avLst/>
          </a:prstGeom>
          <a:noFill/>
        </p:spPr>
        <p:txBody>
          <a:bodyPr wrap="square">
            <a:spAutoFit/>
          </a:bodyPr>
          <a:lstStyle/>
          <a:p>
            <a:pPr indent="450215" algn="just">
              <a:lnSpc>
                <a:spcPct val="107000"/>
              </a:lnSpc>
              <a:spcAft>
                <a:spcPts val="600"/>
              </a:spcAft>
              <a:buNone/>
            </a:pPr>
            <a:r>
              <a:rPr lang="ru-RU"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Опасности при заборе костного мозга не существует — все инструменты и материалы стерильны, технологии отработаны, процедура проходит под наблюдением врачей, для которых здоровье донора важно</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600"/>
              </a:spcAft>
            </a:pPr>
            <a:r>
              <a:rPr lang="ru-RU"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Существуют абсолютные и относительные противопоказания к донорству стволовых клеток. Они, как правило, сходны с </a:t>
            </a:r>
            <a:r>
              <a:rPr lang="ru-RU" sz="2000" u="none" strike="noStrike"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противопоказаниями к донорству крови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4344E5F5-A8A9-A5DF-124D-955265FAAFFF}"/>
              </a:ext>
            </a:extLst>
          </p:cNvPr>
          <p:cNvSpPr txBox="1"/>
          <p:nvPr/>
        </p:nvSpPr>
        <p:spPr>
          <a:xfrm>
            <a:off x="1115616" y="2924944"/>
            <a:ext cx="7128792" cy="863250"/>
          </a:xfrm>
          <a:prstGeom prst="rect">
            <a:avLst/>
          </a:prstGeom>
          <a:noFill/>
        </p:spPr>
        <p:txBody>
          <a:bodyPr wrap="square">
            <a:spAutoFit/>
          </a:bodyPr>
          <a:lstStyle/>
          <a:p>
            <a:pPr algn="ctr">
              <a:lnSpc>
                <a:spcPct val="107000"/>
              </a:lnSpc>
            </a:pPr>
            <a:r>
              <a:rPr lang="ru-RU" sz="2400" b="1" kern="100" dirty="0">
                <a:solidFill>
                  <a:srgbClr val="0039AC"/>
                </a:solidFill>
                <a:effectLst/>
                <a:latin typeface="Times New Roman" panose="02020603050405020304" pitchFamily="18" charset="0"/>
                <a:ea typeface="Calibri" panose="020F0502020204030204" pitchFamily="34" charset="0"/>
                <a:cs typeface="Times New Roman" panose="02020603050405020304" pitchFamily="18" charset="0"/>
              </a:rPr>
              <a:t>КАК БЫСТРО МНЕ ПЕРЕЗВОНЯТ ДЛЯ СДАЧИ КОСТНОГО МОЗГА?</a:t>
            </a:r>
            <a:endParaRPr lang="ru-RU" sz="2400" dirty="0">
              <a:solidFill>
                <a:srgbClr val="0039A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xmlns="" id="{B03DC1B5-F509-7554-A413-96B0BBCD9A72}"/>
              </a:ext>
            </a:extLst>
          </p:cNvPr>
          <p:cNvSpPr txBox="1"/>
          <p:nvPr/>
        </p:nvSpPr>
        <p:spPr>
          <a:xfrm>
            <a:off x="3275856" y="3842222"/>
            <a:ext cx="5616624" cy="2710614"/>
          </a:xfrm>
          <a:prstGeom prst="rect">
            <a:avLst/>
          </a:prstGeom>
          <a:noFill/>
        </p:spPr>
        <p:txBody>
          <a:bodyPr wrap="square">
            <a:spAutoFit/>
          </a:bodyPr>
          <a:lstStyle/>
          <a:p>
            <a:pPr indent="450215" algn="just">
              <a:lnSpc>
                <a:spcPct val="107000"/>
              </a:lnSpc>
              <a:spcAft>
                <a:spcPts val="600"/>
              </a:spcAft>
            </a:pPr>
            <a:r>
              <a:rPr lang="ru-RU"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 момента забора крови на HLA-типирование до момента процедуры донации может пройти несколько лет. Это связано с тем, что в каждом случае неродственного донорства необходимо 100% совпадение по определенным параметрам. Подбор донора — это всегда кропотливая работа</a:t>
            </a:r>
            <a:r>
              <a:rPr lang="ru-RU" sz="2000" kern="100" dirty="0">
                <a:solidFill>
                  <a:srgbClr val="000000"/>
                </a:solidFill>
                <a:latin typeface="Times New Roman" panose="02020603050405020304" pitchFamily="18" charset="0"/>
                <a:ea typeface="Calibri" panose="020F0502020204030204" pitchFamily="34" charset="0"/>
                <a:cs typeface="Times New Roman" panose="02020603050405020304" pitchFamily="18" charset="0"/>
              </a:rPr>
              <a:t> и </a:t>
            </a:r>
            <a:r>
              <a:rPr lang="ru-RU" sz="20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российский регистр небольшой по мировым меркам</a:t>
            </a:r>
            <a:endParaRPr lang="ru-RU"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074" name="Picture 2" descr="Picture background">
            <a:extLst>
              <a:ext uri="{FF2B5EF4-FFF2-40B4-BE49-F238E27FC236}">
                <a16:creationId xmlns:a16="http://schemas.microsoft.com/office/drawing/2014/main" xmlns="" id="{5914B264-71A4-B3BB-3BD1-AD6318CF67F8}"/>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35730" y="3879217"/>
            <a:ext cx="2987924" cy="263662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8176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19AFFF40-1CA9-C980-DE11-BC3A8A4107F2}"/>
              </a:ext>
            </a:extLst>
          </p:cNvPr>
          <p:cNvSpPr txBox="1"/>
          <p:nvPr/>
        </p:nvSpPr>
        <p:spPr>
          <a:xfrm>
            <a:off x="1619672" y="188640"/>
            <a:ext cx="6480720" cy="863250"/>
          </a:xfrm>
          <a:prstGeom prst="rect">
            <a:avLst/>
          </a:prstGeom>
          <a:noFill/>
        </p:spPr>
        <p:txBody>
          <a:bodyPr wrap="square">
            <a:spAutoFit/>
          </a:bodyPr>
          <a:lstStyle/>
          <a:p>
            <a:pPr algn="ctr">
              <a:lnSpc>
                <a:spcPct val="107000"/>
              </a:lnSpc>
            </a:pPr>
            <a:r>
              <a:rPr lang="ru-RU" sz="2400" b="1" kern="100"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КАК ЧАСТО МОЖНО БЫТЬ ДОНОРОМ КОСТНОГО МОЗГА?</a:t>
            </a:r>
            <a:endParaRPr lang="ru-RU" sz="2400" dirty="0">
              <a:solidFill>
                <a:srgbClr val="0039A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DC263A7D-7323-9FA9-2305-C2613140949A}"/>
              </a:ext>
            </a:extLst>
          </p:cNvPr>
          <p:cNvSpPr txBox="1"/>
          <p:nvPr/>
        </p:nvSpPr>
        <p:spPr>
          <a:xfrm>
            <a:off x="5004048" y="1556792"/>
            <a:ext cx="3816424" cy="4419800"/>
          </a:xfrm>
          <a:prstGeom prst="rect">
            <a:avLst/>
          </a:prstGeom>
          <a:noFill/>
        </p:spPr>
        <p:txBody>
          <a:bodyPr wrap="square">
            <a:spAutoFit/>
          </a:bodyPr>
          <a:lstStyle/>
          <a:p>
            <a:pPr algn="ctr">
              <a:lnSpc>
                <a:spcPct val="107000"/>
              </a:lnSpc>
              <a:spcAft>
                <a:spcPts val="800"/>
              </a:spcAft>
            </a:pPr>
            <a:r>
              <a:rPr lang="ru-RU" sz="24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Способность к регенерации стволовых клеток настолько высока, что при необходимости донором можно становиться несколько раз в жизни без последствий для здоровья. Клетки восстанавливаются в организме донора в срок от нескольких дней до месяца</a:t>
            </a:r>
            <a:endParaRPr lang="ru-RU"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098" name="Picture 2" descr="Picture background">
            <a:extLst>
              <a:ext uri="{FF2B5EF4-FFF2-40B4-BE49-F238E27FC236}">
                <a16:creationId xmlns:a16="http://schemas.microsoft.com/office/drawing/2014/main" xmlns="" id="{B77B0DD1-F07F-B4C6-9FFB-D24BD4C58042}"/>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12599" b="13575"/>
          <a:stretch/>
        </p:blipFill>
        <p:spPr bwMode="auto">
          <a:xfrm>
            <a:off x="179512" y="1174404"/>
            <a:ext cx="4608512" cy="518457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33481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D96DE7C0-244E-6314-CD76-8282A9BC3770}"/>
              </a:ext>
            </a:extLst>
          </p:cNvPr>
          <p:cNvSpPr txBox="1"/>
          <p:nvPr/>
        </p:nvSpPr>
        <p:spPr>
          <a:xfrm>
            <a:off x="1403648" y="260648"/>
            <a:ext cx="6624736" cy="468077"/>
          </a:xfrm>
          <a:prstGeom prst="rect">
            <a:avLst/>
          </a:prstGeom>
          <a:noFill/>
        </p:spPr>
        <p:txBody>
          <a:bodyPr wrap="square">
            <a:spAutoFit/>
          </a:bodyPr>
          <a:lstStyle/>
          <a:p>
            <a:pPr algn="ctr">
              <a:lnSpc>
                <a:spcPct val="107000"/>
              </a:lnSpc>
            </a:pPr>
            <a:r>
              <a:rPr lang="ru-RU" sz="2400" b="1" spc="-40"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КАК ВСТУПИТЬ В РЕГИСТР ДОНОРОВ:</a:t>
            </a:r>
            <a:endParaRPr lang="ru-RU" sz="2400" dirty="0">
              <a:solidFill>
                <a:srgbClr val="0039A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xmlns="" id="{1F20187B-0890-5906-1241-E4768A4615F0}"/>
              </a:ext>
            </a:extLst>
          </p:cNvPr>
          <p:cNvSpPr txBox="1"/>
          <p:nvPr/>
        </p:nvSpPr>
        <p:spPr>
          <a:xfrm>
            <a:off x="251520" y="728726"/>
            <a:ext cx="8640960" cy="5864426"/>
          </a:xfrm>
          <a:prstGeom prst="rect">
            <a:avLst/>
          </a:prstGeom>
          <a:noFill/>
        </p:spPr>
        <p:txBody>
          <a:bodyPr wrap="square">
            <a:spAutoFit/>
          </a:bodyPr>
          <a:lstStyle/>
          <a:p>
            <a:pPr indent="450215" algn="just">
              <a:lnSpc>
                <a:spcPct val="107000"/>
              </a:lnSpc>
              <a:buNone/>
            </a:pPr>
            <a:r>
              <a:rPr lang="ru-RU" sz="2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Вступить в регистр могут люди в возрасте от 18 до 45 лет, которые не имеют </a:t>
            </a: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медицинских противопоказаний. Рекомендуемый возраст для донора — до 45 лет</a:t>
            </a:r>
            <a:r>
              <a:rPr lang="ru-RU" sz="2200" spc="-3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Весить потенциальный донор должен больше 50 кг.</a:t>
            </a:r>
            <a:endParaRPr lang="ru-RU" sz="22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Потенциальные доноры сдают образец своего биоматериала: кровь из вены (4 мл.) или соскоб с внутренней поверхности щеки</a:t>
            </a:r>
            <a:r>
              <a:rPr lang="ru-RU" sz="220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 Биоматериал направляется в лабораторию по типированию, где определяют генотип добровольца и вносят в регистр. </a:t>
            </a: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 течение шести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месяцев по электронной почте вы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получите уведомление о том, что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исследование ваших образцов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проведено, HLA-фенотип определен</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и данные внесены в Информационную</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систему Национального регистра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доноров костного мозга имени </a:t>
            </a:r>
          </a:p>
          <a:p>
            <a:pPr algn="just">
              <a:lnSpc>
                <a:spcPct val="107000"/>
              </a:lnSpc>
            </a:pPr>
            <a:r>
              <a:rPr lang="ru-RU" sz="220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Васи Перевощикова</a:t>
            </a:r>
            <a:endParaRPr lang="ru-RU" sz="22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6146" name="Picture 2" descr="Picture background">
            <a:extLst>
              <a:ext uri="{FF2B5EF4-FFF2-40B4-BE49-F238E27FC236}">
                <a16:creationId xmlns:a16="http://schemas.microsoft.com/office/drawing/2014/main" xmlns="" id="{144992B4-D255-F9CE-D009-9AB0E23E92C3}"/>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l="2751" r="16926"/>
          <a:stretch/>
        </p:blipFill>
        <p:spPr bwMode="auto">
          <a:xfrm>
            <a:off x="5148064" y="3933056"/>
            <a:ext cx="3659242" cy="256490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393371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icture background">
            <a:extLst>
              <a:ext uri="{FF2B5EF4-FFF2-40B4-BE49-F238E27FC236}">
                <a16:creationId xmlns:a16="http://schemas.microsoft.com/office/drawing/2014/main" xmlns="" id="{738D5CCD-905D-BB6B-22D4-1F20B26A3E09}"/>
              </a:ext>
            </a:extLst>
          </p:cNvPr>
          <p:cNvPicPr>
            <a:picLocks noChangeAspect="1" noChangeArrowheads="1"/>
          </p:cNvPicPr>
          <p:nvPr/>
        </p:nvPicPr>
        <p:blipFill rotWithShape="1">
          <a:blip r:embed="rId2">
            <a:extLst>
              <a:ext uri="{28A0092B-C50C-407E-A947-70E740481C1C}">
                <a14:useLocalDpi xmlns:a14="http://schemas.microsoft.com/office/drawing/2010/main" xmlns="" val="0"/>
              </a:ext>
            </a:extLst>
          </a:blip>
          <a:srcRect t="9623" b="8584"/>
          <a:stretch/>
        </p:blipFill>
        <p:spPr bwMode="auto">
          <a:xfrm>
            <a:off x="0" y="4653136"/>
            <a:ext cx="9144000" cy="2204864"/>
          </a:xfrm>
          <a:prstGeom prst="rect">
            <a:avLst/>
          </a:prstGeom>
          <a:noFill/>
          <a:extLst>
            <a:ext uri="{909E8E84-426E-40DD-AFC4-6F175D3DCCD1}">
              <a14:hiddenFill xmlns:a14="http://schemas.microsoft.com/office/drawing/2010/main" xmlns="">
                <a:solidFill>
                  <a:srgbClr val="FFFFFF"/>
                </a:solidFill>
              </a14:hiddenFill>
            </a:ext>
          </a:extLst>
        </p:spPr>
      </p:pic>
      <p:sp>
        <p:nvSpPr>
          <p:cNvPr id="3" name="TextBox 2">
            <a:extLst>
              <a:ext uri="{FF2B5EF4-FFF2-40B4-BE49-F238E27FC236}">
                <a16:creationId xmlns:a16="http://schemas.microsoft.com/office/drawing/2014/main" xmlns="" id="{BDCE809C-2A7D-BB61-FBA0-53FF580A42BE}"/>
              </a:ext>
            </a:extLst>
          </p:cNvPr>
          <p:cNvSpPr txBox="1"/>
          <p:nvPr/>
        </p:nvSpPr>
        <p:spPr>
          <a:xfrm>
            <a:off x="179512" y="260649"/>
            <a:ext cx="8712968" cy="4308872"/>
          </a:xfrm>
          <a:prstGeom prst="rect">
            <a:avLst/>
          </a:prstGeom>
          <a:noFill/>
        </p:spPr>
        <p:txBody>
          <a:bodyPr wrap="square">
            <a:spAutoFit/>
          </a:bodyPr>
          <a:lstStyle/>
          <a:p>
            <a:pPr indent="450215" algn="just">
              <a:spcBef>
                <a:spcPts val="300"/>
              </a:spcBef>
              <a:spcAft>
                <a:spcPts val="300"/>
              </a:spcAft>
              <a:buNone/>
            </a:pPr>
            <a:r>
              <a:rPr lang="ru-RU" sz="185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Если случилось совпадение и нашелся для больного генетический близнец, то с донором связываются по данным из анкеты. Далее добровольцу придется пройти полное медицинское обследование, а затем уже выбрать способ сдачи клеток. Все процедуры для донора абсолютно бесплатны, анонимны. </a:t>
            </a:r>
            <a:r>
              <a:rPr lang="ru-RU" sz="185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Чтобы ваши данные были актуальными, необходимо информировать сотрудников регистра о смене места жительства, номера телефона, серьезных изменениях в состоянии здоровья.</a:t>
            </a:r>
            <a:endParaRPr lang="ru-RU" sz="185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300"/>
              </a:spcBef>
              <a:spcAft>
                <a:spcPts val="300"/>
              </a:spcAft>
              <a:buNone/>
            </a:pPr>
            <a:r>
              <a:rPr lang="ru-RU" sz="1850" kern="100" spc="-3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Донор всегда может выйти из регистра или отказаться от донации без объяснения причин. </a:t>
            </a:r>
            <a:r>
              <a:rPr lang="ru-RU" sz="1850" kern="100" dirty="0">
                <a:solidFill>
                  <a:srgbClr val="000000"/>
                </a:solidFill>
                <a:effectLst/>
                <a:latin typeface="Times New Roman" panose="02020603050405020304" pitchFamily="18" charset="0"/>
                <a:ea typeface="Calibri" panose="020F0502020204030204" pitchFamily="34" charset="0"/>
                <a:cs typeface="Times New Roman" panose="02020603050405020304" pitchFamily="18" charset="0"/>
              </a:rPr>
              <a:t>Необходимо помнить, что вы, как донор совершаете высокоморальный поступок — спасение жизни человека.</a:t>
            </a:r>
            <a:endParaRPr lang="ru-RU" sz="185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300"/>
              </a:spcBef>
              <a:spcAft>
                <a:spcPts val="300"/>
              </a:spcAft>
              <a:buNone/>
            </a:pPr>
            <a:r>
              <a:rPr lang="ru-RU" sz="1850" b="1"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В Кузбассе можно сдать костный мозг</a:t>
            </a:r>
            <a:r>
              <a:rPr lang="ru-RU" sz="185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 вступив в Федеральный регистр доноров костного мозга.  </a:t>
            </a:r>
            <a:endParaRPr lang="ru-RU" sz="185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Bef>
                <a:spcPts val="300"/>
              </a:spcBef>
              <a:spcAft>
                <a:spcPts val="300"/>
              </a:spcAft>
            </a:pPr>
            <a:r>
              <a:rPr lang="ru-RU" sz="185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Для этого необходимо обратиться в </a:t>
            </a:r>
            <a:r>
              <a:rPr lang="ru-RU" sz="1850" b="1"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Кузбасский центр крови</a:t>
            </a:r>
            <a:r>
              <a:rPr lang="ru-RU" sz="1850" dirty="0">
                <a:solidFill>
                  <a:srgbClr val="0039AC"/>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1850" dirty="0">
                <a:solidFill>
                  <a:srgbClr val="333333"/>
                </a:solidFill>
                <a:effectLst/>
                <a:latin typeface="Times New Roman" panose="02020603050405020304" pitchFamily="18" charset="0"/>
                <a:ea typeface="Times New Roman" panose="02020603050405020304" pitchFamily="18" charset="0"/>
                <a:cs typeface="Times New Roman" panose="02020603050405020304" pitchFamily="18" charset="0"/>
              </a:rPr>
              <a:t>по адресу: г. Кемерово, пр. Октябрьский, 22. При себе нужно иметь паспорт гражданина РФ и СНИЛС. Также записаться на приём можно на портале «ГОСУСЛУГ». </a:t>
            </a:r>
            <a:endParaRPr lang="ru-RU" sz="185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25884863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xmlns="" id="{FADDB03A-A9E8-46CB-6079-A71F127224DA}"/>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xmlns="" id="{ED316FB2-E6F0-2083-3A72-1333DF987BB8}"/>
              </a:ext>
            </a:extLst>
          </p:cNvPr>
          <p:cNvSpPr txBox="1"/>
          <p:nvPr/>
        </p:nvSpPr>
        <p:spPr>
          <a:xfrm>
            <a:off x="2843808" y="404664"/>
            <a:ext cx="6300192" cy="630942"/>
          </a:xfrm>
          <a:prstGeom prst="rect">
            <a:avLst/>
          </a:prstGeom>
          <a:solidFill>
            <a:schemeClr val="bg2">
              <a:lumMod val="50000"/>
            </a:schemeClr>
          </a:solidFill>
        </p:spPr>
        <p:txBody>
          <a:bodyPr wrap="square">
            <a:spAutoFit/>
          </a:bodyPr>
          <a:lstStyle/>
          <a:p>
            <a:pPr algn="ctr"/>
            <a:r>
              <a:rPr lang="ru-RU" sz="35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Д</a:t>
            </a:r>
            <a:r>
              <a:rPr lang="ru-RU" sz="35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ОНОР</a:t>
            </a:r>
            <a:r>
              <a:rPr lang="ru-RU" sz="3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(лат. «</a:t>
            </a:r>
            <a:r>
              <a:rPr lang="ru-RU" sz="35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danare</a:t>
            </a:r>
            <a:r>
              <a:rPr lang="ru-RU" sz="35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дарить</a:t>
            </a:r>
            <a:endParaRPr lang="ru-RU" sz="3500" dirty="0">
              <a:solidFill>
                <a:schemeClr val="bg1"/>
              </a:solidFill>
            </a:endParaRPr>
          </a:p>
        </p:txBody>
      </p:sp>
    </p:spTree>
    <p:extLst>
      <p:ext uri="{BB962C8B-B14F-4D97-AF65-F5344CB8AC3E}">
        <p14:creationId xmlns:p14="http://schemas.microsoft.com/office/powerpoint/2010/main" xmlns="" val="212624101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a:extLst>
              <a:ext uri="{FF2B5EF4-FFF2-40B4-BE49-F238E27FC236}">
                <a16:creationId xmlns:a16="http://schemas.microsoft.com/office/drawing/2014/main" xmlns="" id="{28EE1575-AD35-7042-C899-DC1C8B7BF783}"/>
              </a:ext>
            </a:extLst>
          </p:cNvPr>
          <p:cNvPicPr>
            <a:picLocks noChangeAspect="1"/>
          </p:cNvPicPr>
          <p:nvPr/>
        </p:nvPicPr>
        <p:blipFill rotWithShape="1">
          <a:blip r:embed="rId2" cstate="print">
            <a:extLst>
              <a:ext uri="{28A0092B-C50C-407E-A947-70E740481C1C}">
                <a14:useLocalDpi xmlns:a14="http://schemas.microsoft.com/office/drawing/2010/main" xmlns="" val="0"/>
              </a:ext>
            </a:extLst>
          </a:blip>
          <a:srcRect b="5082"/>
          <a:stretch/>
        </p:blipFill>
        <p:spPr>
          <a:xfrm>
            <a:off x="107504" y="188640"/>
            <a:ext cx="4968552" cy="6552728"/>
          </a:xfrm>
          <a:prstGeom prst="rect">
            <a:avLst/>
          </a:prstGeom>
        </p:spPr>
      </p:pic>
      <p:pic>
        <p:nvPicPr>
          <p:cNvPr id="3" name="Рисунок 2" descr="Изображение выглядит как шаблон, прямоугольный, искусство, Прямоугольник&#10;&#10;Автоматически созданное описание">
            <a:extLst>
              <a:ext uri="{FF2B5EF4-FFF2-40B4-BE49-F238E27FC236}">
                <a16:creationId xmlns:a16="http://schemas.microsoft.com/office/drawing/2014/main" xmlns="" id="{92A81155-C621-97FE-281C-6920C76BB892}"/>
              </a:ext>
            </a:extLst>
          </p:cNvPr>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724128" y="2636912"/>
            <a:ext cx="2808312" cy="2376264"/>
          </a:xfrm>
          <a:prstGeom prst="rect">
            <a:avLst/>
          </a:prstGeom>
        </p:spPr>
      </p:pic>
      <p:sp>
        <p:nvSpPr>
          <p:cNvPr id="5" name="TextBox 4">
            <a:extLst>
              <a:ext uri="{FF2B5EF4-FFF2-40B4-BE49-F238E27FC236}">
                <a16:creationId xmlns:a16="http://schemas.microsoft.com/office/drawing/2014/main" xmlns="" id="{119BAEDC-3561-4578-B93C-2F503FA03EB1}"/>
              </a:ext>
            </a:extLst>
          </p:cNvPr>
          <p:cNvSpPr txBox="1"/>
          <p:nvPr/>
        </p:nvSpPr>
        <p:spPr>
          <a:xfrm>
            <a:off x="5292080" y="332656"/>
            <a:ext cx="3528392" cy="1060547"/>
          </a:xfrm>
          <a:prstGeom prst="rect">
            <a:avLst/>
          </a:prstGeom>
          <a:noFill/>
        </p:spPr>
        <p:txBody>
          <a:bodyPr wrap="square">
            <a:spAutoFit/>
          </a:bodyPr>
          <a:lstStyle/>
          <a:p>
            <a:pPr marL="0" marR="0" lvl="0" indent="0" algn="ctr" defTabSz="685800" rtl="0" eaLnBrk="1" fontAlgn="auto" latinLnBrk="0" hangingPunct="1">
              <a:lnSpc>
                <a:spcPct val="120000"/>
              </a:lnSpc>
              <a:spcBef>
                <a:spcPts val="750"/>
              </a:spcBef>
              <a:spcAft>
                <a:spcPts val="0"/>
              </a:spcAft>
              <a:buClrTx/>
              <a:buSzTx/>
              <a:buFont typeface="Arial" panose="020B0604020202020204" pitchFamily="34" charset="0"/>
              <a:buNone/>
              <a:tabLst/>
              <a:defRPr/>
            </a:pPr>
            <a:r>
              <a:rPr kumimoji="0" lang="ru-RU" sz="1800" b="1" i="0" u="none" strike="noStrike" kern="1200" cap="none" spc="0" normalizeH="0" baseline="0" noProof="0" dirty="0">
                <a:ln>
                  <a:noFill/>
                </a:ln>
                <a:effectLst/>
                <a:uLnTx/>
                <a:uFillTx/>
                <a:latin typeface="Times New Roman" pitchFamily="18" charset="0"/>
                <a:ea typeface="+mn-ea"/>
                <a:cs typeface="Times New Roman" pitchFamily="18" charset="0"/>
              </a:rPr>
              <a:t>Зарегистрируйтесь на сайте</a:t>
            </a:r>
            <a:r>
              <a:rPr kumimoji="0" lang="en-US" sz="1800" b="1" i="0" u="none" strike="noStrike" kern="1200" cap="none" spc="0" normalizeH="0" baseline="0" noProof="0" dirty="0">
                <a:ln>
                  <a:noFill/>
                </a:ln>
                <a:effectLst/>
                <a:uLnTx/>
                <a:uFillTx/>
                <a:latin typeface="Times New Roman" pitchFamily="18" charset="0"/>
                <a:ea typeface="+mn-ea"/>
                <a:cs typeface="Times New Roman" pitchFamily="18" charset="0"/>
              </a:rPr>
              <a:t> TAKZDOROVO.RU </a:t>
            </a:r>
            <a:r>
              <a:rPr kumimoji="0" lang="ru-RU" sz="1800" b="1" i="0" u="none" strike="noStrike" kern="1200" cap="none" spc="0" normalizeH="0" baseline="0" noProof="0" dirty="0">
                <a:ln>
                  <a:noFill/>
                </a:ln>
                <a:effectLst/>
                <a:uLnTx/>
                <a:uFillTx/>
                <a:latin typeface="Times New Roman" pitchFamily="18" charset="0"/>
                <a:ea typeface="+mn-ea"/>
                <a:cs typeface="Times New Roman" pitchFamily="18" charset="0"/>
              </a:rPr>
              <a:t> и получите доступ ко всем сервисам сайта</a:t>
            </a:r>
          </a:p>
        </p:txBody>
      </p:sp>
    </p:spTree>
    <p:extLst>
      <p:ext uri="{BB962C8B-B14F-4D97-AF65-F5344CB8AC3E}">
        <p14:creationId xmlns:p14="http://schemas.microsoft.com/office/powerpoint/2010/main" xmlns="" val="312052400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4775B675-87FC-704B-29E3-6772A86B62B5}"/>
              </a:ext>
            </a:extLst>
          </p:cNvPr>
          <p:cNvSpPr txBox="1"/>
          <p:nvPr/>
        </p:nvSpPr>
        <p:spPr>
          <a:xfrm>
            <a:off x="3995936" y="260649"/>
            <a:ext cx="4968552" cy="1393330"/>
          </a:xfrm>
          <a:prstGeom prst="rect">
            <a:avLst/>
          </a:prstGeom>
          <a:noFill/>
        </p:spPr>
        <p:txBody>
          <a:bodyPr wrap="square">
            <a:spAutoFit/>
          </a:bodyPr>
          <a:lstStyle/>
          <a:p>
            <a:pPr algn="ctr">
              <a:lnSpc>
                <a:spcPct val="107000"/>
              </a:lnSpc>
              <a:spcBef>
                <a:spcPts val="200"/>
              </a:spcBef>
              <a:spcAft>
                <a:spcPts val="200"/>
              </a:spcAft>
            </a:pPr>
            <a:r>
              <a:rPr lang="ru-RU" sz="20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 </a:t>
            </a:r>
            <a:r>
              <a:rPr lang="ru-RU" sz="2000" b="1" dirty="0">
                <a:ln>
                  <a:solidFill>
                    <a:srgbClr val="002060"/>
                  </a:solidFill>
                </a:ln>
                <a:effectLst/>
                <a:latin typeface="Times New Roman" panose="02020603050405020304" pitchFamily="18" charset="0"/>
                <a:ea typeface="Calibri" panose="020F0502020204030204" pitchFamily="34" charset="0"/>
                <a:cs typeface="Times New Roman" panose="02020603050405020304" pitchFamily="18" charset="0"/>
              </a:rPr>
              <a:t>ДОНОР — ЧЕЛОВЕК, ДАРЯЩИЙ СВОЮ КРОВЬ, А С НЕЮ ЗДОРОВЬЕ — БОЛЬНОМУ, ЖИЗНЬ — УМИРАЮЩЕМУ</a:t>
            </a:r>
            <a:endParaRPr lang="ru-RU" sz="2000" b="1" dirty="0">
              <a:ln>
                <a:solidFill>
                  <a:srgbClr val="002060"/>
                </a:solidFill>
              </a:ln>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xmlns="" id="{286BB1FD-E7C0-C28D-B706-34466C59B586}"/>
              </a:ext>
            </a:extLst>
          </p:cNvPr>
          <p:cNvSpPr txBox="1"/>
          <p:nvPr/>
        </p:nvSpPr>
        <p:spPr>
          <a:xfrm>
            <a:off x="3995936" y="5733256"/>
            <a:ext cx="511256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ГБУЗ «Кузбасский центр общественного здоровья и медицинской профилактики»</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hlinkClick r:id="rId2">
                  <a:extLst>
                    <a:ext uri="{A12FA001-AC4F-418D-AE19-62706E023703}">
                      <ahyp:hlinkClr xmlns:ahyp="http://schemas.microsoft.com/office/drawing/2018/hyperlinkcolor" xmlns="" val="tx"/>
                    </a:ext>
                  </a:extLst>
                </a:hlinkClick>
              </a:rPr>
              <a:t>ocmp@kuzdrav.ru</a:t>
            </a:r>
            <a:endPar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ru-RU" sz="1400" b="1" dirty="0">
                <a:solidFill>
                  <a:prstClr val="black"/>
                </a:solidFill>
                <a:latin typeface="Times New Roman" panose="02020603050405020304" pitchFamily="18" charset="0"/>
                <a:cs typeface="Times New Roman" panose="02020603050405020304" pitchFamily="18" charset="0"/>
              </a:rPr>
              <a:t>т</a:t>
            </a:r>
            <a:r>
              <a:rPr kumimoji="0" lang="ru-RU" sz="14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ел. 8(3842) 442270</a:t>
            </a:r>
            <a:endParaRPr lang="ru-RU" sz="1400" dirty="0"/>
          </a:p>
        </p:txBody>
      </p:sp>
      <p:sp>
        <p:nvSpPr>
          <p:cNvPr id="9" name="TextBox 8">
            <a:extLst>
              <a:ext uri="{FF2B5EF4-FFF2-40B4-BE49-F238E27FC236}">
                <a16:creationId xmlns:a16="http://schemas.microsoft.com/office/drawing/2014/main" xmlns="" id="{F32042D3-D153-7BE8-1C41-32202D2A1DF4}"/>
              </a:ext>
            </a:extLst>
          </p:cNvPr>
          <p:cNvSpPr txBox="1"/>
          <p:nvPr/>
        </p:nvSpPr>
        <p:spPr>
          <a:xfrm>
            <a:off x="4211960" y="2852937"/>
            <a:ext cx="4392488" cy="1200329"/>
          </a:xfrm>
          <a:prstGeom prst="rect">
            <a:avLst/>
          </a:prstGeom>
          <a:noFill/>
        </p:spPr>
        <p:txBody>
          <a:bodyPr wrap="square">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ru-RU" sz="3600" b="1" i="0" u="none" strike="noStrike" kern="1200" cap="all" spc="0" normalizeH="0" baseline="0" noProof="0" dirty="0">
                <a:ln>
                  <a:noFill/>
                </a:ln>
                <a:solidFill>
                  <a:srgbClr val="002060"/>
                </a:solidFill>
                <a:effectLst/>
                <a:uLnTx/>
                <a:uFillTx/>
                <a:latin typeface="SegoeUI"/>
                <a:ea typeface="+mn-ea"/>
                <a:cs typeface="+mn-cs"/>
              </a:rPr>
              <a:t>Спасибо за внимание !</a:t>
            </a:r>
            <a:endParaRPr kumimoji="0" lang="ru-RU" sz="3600" b="0" i="0" u="none" strike="noStrike" kern="1200" cap="none" spc="0" normalizeH="0" baseline="0" noProof="0" dirty="0">
              <a:ln>
                <a:noFill/>
              </a:ln>
              <a:solidFill>
                <a:srgbClr val="002060"/>
              </a:solidFill>
              <a:effectLst/>
              <a:uLnTx/>
              <a:uFillTx/>
              <a:latin typeface="Calibri Light" panose="020F0302020204030204"/>
              <a:ea typeface="+mn-ea"/>
              <a:cs typeface="+mn-cs"/>
            </a:endParaRPr>
          </a:p>
        </p:txBody>
      </p:sp>
      <p:pic>
        <p:nvPicPr>
          <p:cNvPr id="2" name="Picture 2">
            <a:extLst>
              <a:ext uri="{FF2B5EF4-FFF2-40B4-BE49-F238E27FC236}">
                <a16:creationId xmlns:a16="http://schemas.microsoft.com/office/drawing/2014/main" xmlns="" id="{CC6A5FEF-7430-8249-A8D7-39AC5A8DB91E}"/>
              </a:ext>
            </a:extLst>
          </p:cNvPr>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4414"/>
            <a:ext cx="3851920" cy="688241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93699184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79232FAE-CF97-D86A-2596-53BC2D6446FF}"/>
              </a:ext>
            </a:extLst>
          </p:cNvPr>
          <p:cNvSpPr txBox="1"/>
          <p:nvPr/>
        </p:nvSpPr>
        <p:spPr>
          <a:xfrm>
            <a:off x="3347865" y="735662"/>
            <a:ext cx="4968551" cy="584775"/>
          </a:xfrm>
          <a:prstGeom prst="rect">
            <a:avLst/>
          </a:prstGeom>
          <a:noFill/>
        </p:spPr>
        <p:txBody>
          <a:bodyPr wrap="square">
            <a:spAutoFit/>
          </a:bodyPr>
          <a:lstStyle/>
          <a:p>
            <a:pPr algn="ctr"/>
            <a:r>
              <a:rPr lang="ru-RU" sz="3200" b="1" kern="1200" dirty="0">
                <a:solidFill>
                  <a:srgbClr val="C00000"/>
                </a:solidFill>
                <a:effectLst/>
                <a:latin typeface="Times New Roman" panose="02020603050405020304" pitchFamily="18" charset="0"/>
                <a:ea typeface="+mj-ea"/>
              </a:rPr>
              <a:t>СТАТИСТИКА</a:t>
            </a:r>
            <a:endParaRPr lang="ru-RU" sz="3200" b="1" dirty="0">
              <a:solidFill>
                <a:srgbClr val="C00000"/>
              </a:solidFill>
            </a:endParaRPr>
          </a:p>
        </p:txBody>
      </p:sp>
      <p:sp>
        <p:nvSpPr>
          <p:cNvPr id="5" name="TextBox 4">
            <a:extLst>
              <a:ext uri="{FF2B5EF4-FFF2-40B4-BE49-F238E27FC236}">
                <a16:creationId xmlns:a16="http://schemas.microsoft.com/office/drawing/2014/main" xmlns="" id="{68765592-2E45-A2BA-4C37-7962EA54942C}"/>
              </a:ext>
            </a:extLst>
          </p:cNvPr>
          <p:cNvSpPr txBox="1"/>
          <p:nvPr/>
        </p:nvSpPr>
        <p:spPr>
          <a:xfrm>
            <a:off x="395536" y="1916832"/>
            <a:ext cx="8424936" cy="4708981"/>
          </a:xfrm>
          <a:prstGeom prst="rect">
            <a:avLst/>
          </a:prstGeom>
          <a:noFill/>
        </p:spPr>
        <p:txBody>
          <a:bodyPr wrap="square">
            <a:spAutoFit/>
          </a:bodyPr>
          <a:lstStyle/>
          <a:p>
            <a:pPr lvl="0" indent="360000" algn="just">
              <a:buClr>
                <a:srgbClr val="C00000"/>
              </a:buClr>
              <a:buFont typeface="Symbol" panose="05050102010706020507" pitchFamily="18" charset="2"/>
              <a:buChar char=""/>
            </a:pPr>
            <a:r>
              <a:rPr lang="ru-RU" sz="2500" kern="1200" dirty="0">
                <a:solidFill>
                  <a:srgbClr val="000000"/>
                </a:solidFill>
                <a:effectLst/>
                <a:latin typeface="Times New Roman" panose="02020603050405020304" pitchFamily="18" charset="0"/>
                <a:ea typeface="+mn-ea"/>
              </a:rPr>
              <a:t>более </a:t>
            </a:r>
            <a:r>
              <a:rPr lang="ru-RU" sz="2500" b="1" kern="1200" dirty="0">
                <a:solidFill>
                  <a:srgbClr val="C00000"/>
                </a:solidFill>
                <a:effectLst/>
                <a:latin typeface="Times New Roman" panose="02020603050405020304" pitchFamily="18" charset="0"/>
                <a:ea typeface="+mn-ea"/>
              </a:rPr>
              <a:t>1,5 млн </a:t>
            </a:r>
            <a:r>
              <a:rPr lang="ru-RU" sz="2500" kern="1200" dirty="0">
                <a:solidFill>
                  <a:srgbClr val="000000"/>
                </a:solidFill>
                <a:effectLst/>
                <a:latin typeface="Times New Roman" panose="02020603050405020304" pitchFamily="18" charset="0"/>
                <a:ea typeface="+mn-ea"/>
              </a:rPr>
              <a:t>человек в России ежегодно нуждаются в переливании крови</a:t>
            </a:r>
            <a:endParaRPr lang="ru-RU" sz="2500" dirty="0">
              <a:effectLst/>
              <a:latin typeface="Times New Roman" panose="02020603050405020304" pitchFamily="18" charset="0"/>
              <a:ea typeface="Times New Roman" panose="02020603050405020304" pitchFamily="18" charset="0"/>
            </a:endParaRPr>
          </a:p>
          <a:p>
            <a:pPr lvl="0" indent="360000" algn="just">
              <a:buClr>
                <a:srgbClr val="C00000"/>
              </a:buClr>
              <a:buFont typeface="Symbol" panose="05050102010706020507" pitchFamily="18" charset="2"/>
              <a:buChar char=""/>
            </a:pPr>
            <a:r>
              <a:rPr lang="ru-RU" sz="2500" kern="1200" dirty="0">
                <a:solidFill>
                  <a:srgbClr val="000000"/>
                </a:solidFill>
                <a:effectLst/>
                <a:latin typeface="Times New Roman" panose="02020603050405020304" pitchFamily="18" charset="0"/>
                <a:ea typeface="+mn-ea"/>
              </a:rPr>
              <a:t>до </a:t>
            </a:r>
            <a:r>
              <a:rPr lang="ru-RU" sz="2500" b="1" kern="1200" dirty="0">
                <a:solidFill>
                  <a:srgbClr val="C00000"/>
                </a:solidFill>
                <a:effectLst/>
                <a:latin typeface="Times New Roman" panose="02020603050405020304" pitchFamily="18" charset="0"/>
                <a:ea typeface="+mn-ea"/>
              </a:rPr>
              <a:t>6</a:t>
            </a:r>
            <a:r>
              <a:rPr lang="ru-RU" sz="2500" kern="1200" dirty="0">
                <a:solidFill>
                  <a:srgbClr val="000000"/>
                </a:solidFill>
                <a:effectLst/>
                <a:latin typeface="Times New Roman" panose="02020603050405020304" pitchFamily="18" charset="0"/>
                <a:ea typeface="+mn-ea"/>
              </a:rPr>
              <a:t> жизней больных может спасти </a:t>
            </a:r>
            <a:r>
              <a:rPr lang="ru-RU" sz="2500" b="1" kern="1200" dirty="0">
                <a:solidFill>
                  <a:srgbClr val="C00000"/>
                </a:solidFill>
                <a:effectLst/>
                <a:latin typeface="Times New Roman" panose="02020603050405020304" pitchFamily="18" charset="0"/>
                <a:ea typeface="+mn-ea"/>
              </a:rPr>
              <a:t>1 литр </a:t>
            </a:r>
            <a:r>
              <a:rPr lang="ru-RU" sz="2500" kern="1200" dirty="0">
                <a:solidFill>
                  <a:srgbClr val="000000"/>
                </a:solidFill>
                <a:effectLst/>
                <a:latin typeface="Times New Roman" panose="02020603050405020304" pitchFamily="18" charset="0"/>
                <a:ea typeface="+mn-ea"/>
              </a:rPr>
              <a:t>донорской крови</a:t>
            </a:r>
            <a:endParaRPr lang="ru-RU" sz="2500" dirty="0">
              <a:effectLst/>
              <a:latin typeface="Times New Roman" panose="02020603050405020304" pitchFamily="18" charset="0"/>
              <a:ea typeface="Times New Roman" panose="02020603050405020304" pitchFamily="18" charset="0"/>
            </a:endParaRPr>
          </a:p>
          <a:p>
            <a:pPr lvl="0" indent="360000" algn="just">
              <a:buFont typeface="Symbol" panose="05050102010706020507" pitchFamily="18" charset="2"/>
              <a:buChar char=""/>
            </a:pPr>
            <a:r>
              <a:rPr lang="ru-RU" sz="2500" b="1" kern="1200" dirty="0">
                <a:solidFill>
                  <a:srgbClr val="C00000"/>
                </a:solidFill>
                <a:effectLst/>
                <a:latin typeface="Times New Roman" panose="02020603050405020304" pitchFamily="18" charset="0"/>
                <a:ea typeface="+mn-ea"/>
              </a:rPr>
              <a:t>5,5</a:t>
            </a:r>
            <a:r>
              <a:rPr lang="ru-RU" sz="2500" kern="1200" dirty="0">
                <a:solidFill>
                  <a:srgbClr val="000000"/>
                </a:solidFill>
                <a:effectLst/>
                <a:latin typeface="Times New Roman" panose="02020603050405020304" pitchFamily="18" charset="0"/>
                <a:ea typeface="+mn-ea"/>
              </a:rPr>
              <a:t> литров крови содержит в среднем организм взрослого человека, за один раз у донора забирают лишь </a:t>
            </a:r>
            <a:r>
              <a:rPr lang="ru-RU" sz="2500" b="1" kern="1200" dirty="0">
                <a:solidFill>
                  <a:srgbClr val="C00000"/>
                </a:solidFill>
                <a:effectLst/>
                <a:latin typeface="Times New Roman" panose="02020603050405020304" pitchFamily="18" charset="0"/>
                <a:ea typeface="+mn-ea"/>
              </a:rPr>
              <a:t>350-450 мл </a:t>
            </a:r>
            <a:r>
              <a:rPr lang="ru-RU" sz="2500" kern="1200" dirty="0">
                <a:solidFill>
                  <a:srgbClr val="000000"/>
                </a:solidFill>
                <a:effectLst/>
                <a:latin typeface="Times New Roman" panose="02020603050405020304" pitchFamily="18" charset="0"/>
                <a:ea typeface="+mn-ea"/>
              </a:rPr>
              <a:t>крови (всего </a:t>
            </a:r>
            <a:r>
              <a:rPr lang="ru-RU" sz="2500" b="1" kern="1200" dirty="0">
                <a:solidFill>
                  <a:srgbClr val="C00000"/>
                </a:solidFill>
                <a:effectLst/>
                <a:latin typeface="Times New Roman" panose="02020603050405020304" pitchFamily="18" charset="0"/>
                <a:ea typeface="+mn-ea"/>
              </a:rPr>
              <a:t>8 %</a:t>
            </a:r>
            <a:r>
              <a:rPr lang="ru-RU" sz="2500" kern="1200" dirty="0">
                <a:solidFill>
                  <a:srgbClr val="000000"/>
                </a:solidFill>
                <a:effectLst/>
                <a:latin typeface="Times New Roman" panose="02020603050405020304" pitchFamily="18" charset="0"/>
                <a:ea typeface="+mn-ea"/>
              </a:rPr>
              <a:t>)</a:t>
            </a:r>
            <a:endParaRPr lang="ru-RU" sz="2500" dirty="0">
              <a:latin typeface="Times New Roman" panose="02020603050405020304" pitchFamily="18" charset="0"/>
            </a:endParaRPr>
          </a:p>
          <a:p>
            <a:pPr lvl="0" indent="360000" algn="just">
              <a:buClr>
                <a:srgbClr val="C00000"/>
              </a:buClr>
              <a:buFont typeface="Symbol" panose="05050102010706020507" pitchFamily="18" charset="2"/>
              <a:buChar char=""/>
            </a:pPr>
            <a:r>
              <a:rPr lang="ru-RU" sz="2500" kern="1200" dirty="0">
                <a:solidFill>
                  <a:srgbClr val="000000"/>
                </a:solidFill>
                <a:effectLst/>
                <a:latin typeface="Times New Roman" panose="02020603050405020304" pitchFamily="18" charset="0"/>
                <a:ea typeface="+mn-ea"/>
              </a:rPr>
              <a:t>каждый </a:t>
            </a:r>
            <a:r>
              <a:rPr lang="ru-RU" sz="2500" b="1" kern="1200" dirty="0">
                <a:solidFill>
                  <a:srgbClr val="C00000"/>
                </a:solidFill>
                <a:effectLst/>
                <a:latin typeface="Times New Roman" panose="02020603050405020304" pitchFamily="18" charset="0"/>
                <a:ea typeface="+mn-ea"/>
              </a:rPr>
              <a:t>третий</a:t>
            </a:r>
            <a:r>
              <a:rPr lang="ru-RU" sz="2500" kern="1200" dirty="0">
                <a:solidFill>
                  <a:srgbClr val="000000"/>
                </a:solidFill>
                <a:effectLst/>
                <a:latin typeface="Times New Roman" panose="02020603050405020304" pitchFamily="18" charset="0"/>
                <a:ea typeface="+mn-ea"/>
              </a:rPr>
              <a:t> россиянин хотя бы раз в жизни нуждается в переливании крови</a:t>
            </a:r>
            <a:endParaRPr lang="ru-RU" sz="2500" dirty="0">
              <a:effectLst/>
              <a:latin typeface="Times New Roman" panose="02020603050405020304" pitchFamily="18" charset="0"/>
              <a:ea typeface="Times New Roman" panose="02020603050405020304" pitchFamily="18" charset="0"/>
            </a:endParaRPr>
          </a:p>
          <a:p>
            <a:pPr lvl="0" indent="360000" algn="just">
              <a:buClr>
                <a:srgbClr val="C00000"/>
              </a:buClr>
              <a:buFont typeface="Symbol" panose="05050102010706020507" pitchFamily="18" charset="2"/>
              <a:buChar char=""/>
            </a:pPr>
            <a:r>
              <a:rPr lang="ru-RU" sz="2500" kern="1200" dirty="0">
                <a:solidFill>
                  <a:srgbClr val="000000"/>
                </a:solidFill>
                <a:effectLst/>
                <a:latin typeface="Times New Roman" panose="02020603050405020304" pitchFamily="18" charset="0"/>
                <a:ea typeface="+mn-ea"/>
              </a:rPr>
              <a:t>быть донорами могут лишь </a:t>
            </a:r>
            <a:r>
              <a:rPr lang="ru-RU" sz="2500" b="1" kern="1200" dirty="0">
                <a:solidFill>
                  <a:srgbClr val="C00000"/>
                </a:solidFill>
                <a:effectLst/>
                <a:latin typeface="Times New Roman" panose="02020603050405020304" pitchFamily="18" charset="0"/>
                <a:ea typeface="+mn-ea"/>
              </a:rPr>
              <a:t>10 – 15 % </a:t>
            </a:r>
            <a:r>
              <a:rPr lang="ru-RU" sz="2500" kern="1200" dirty="0">
                <a:solidFill>
                  <a:srgbClr val="000000"/>
                </a:solidFill>
                <a:effectLst/>
                <a:latin typeface="Times New Roman" panose="02020603050405020304" pitchFamily="18" charset="0"/>
                <a:ea typeface="+mn-ea"/>
              </a:rPr>
              <a:t>населения, но людей, сдающих кровь, в разы меньше</a:t>
            </a:r>
            <a:endParaRPr lang="ru-RU" sz="2500" dirty="0">
              <a:effectLst/>
              <a:latin typeface="Times New Roman" panose="02020603050405020304" pitchFamily="18" charset="0"/>
              <a:ea typeface="Times New Roman" panose="02020603050405020304" pitchFamily="18" charset="0"/>
            </a:endParaRPr>
          </a:p>
          <a:p>
            <a:pPr lvl="0" indent="360000" algn="just">
              <a:buClr>
                <a:srgbClr val="C00000"/>
              </a:buClr>
              <a:buFont typeface="Symbol" panose="05050102010706020507" pitchFamily="18" charset="2"/>
              <a:buChar char=""/>
            </a:pPr>
            <a:r>
              <a:rPr lang="ru-RU" sz="2500" dirty="0">
                <a:solidFill>
                  <a:srgbClr val="000000"/>
                </a:solidFill>
                <a:effectLst/>
                <a:latin typeface="Times New Roman" panose="02020603050405020304" pitchFamily="18" charset="0"/>
                <a:ea typeface="Times New Roman" panose="02020603050405020304" pitchFamily="18" charset="0"/>
              </a:rPr>
              <a:t>о</a:t>
            </a:r>
            <a:r>
              <a:rPr lang="ru-RU" sz="2500" kern="1200" dirty="0">
                <a:effectLst/>
                <a:latin typeface="Times New Roman" panose="02020603050405020304" pitchFamily="18" charset="0"/>
                <a:ea typeface="+mn-ea"/>
              </a:rPr>
              <a:t>коло </a:t>
            </a:r>
            <a:r>
              <a:rPr lang="ru-RU" sz="2500" b="1" kern="1200" dirty="0">
                <a:solidFill>
                  <a:srgbClr val="C00000"/>
                </a:solidFill>
                <a:effectLst/>
                <a:latin typeface="Times New Roman" panose="02020603050405020304" pitchFamily="18" charset="0"/>
                <a:ea typeface="+mn-ea"/>
              </a:rPr>
              <a:t>65%</a:t>
            </a:r>
            <a:r>
              <a:rPr lang="ru-RU" sz="2500" kern="1200" dirty="0">
                <a:effectLst/>
                <a:latin typeface="Times New Roman" panose="02020603050405020304" pitchFamily="18" charset="0"/>
                <a:ea typeface="+mn-ea"/>
              </a:rPr>
              <a:t> всех доноров – это родственники больных</a:t>
            </a:r>
            <a:endParaRPr lang="ru-RU" sz="2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xmlns="" val="365742785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28E73951-DDE3-AD84-C2DD-CEB33BF9E1D6}"/>
              </a:ext>
            </a:extLst>
          </p:cNvPr>
          <p:cNvSpPr txBox="1"/>
          <p:nvPr/>
        </p:nvSpPr>
        <p:spPr>
          <a:xfrm>
            <a:off x="3275855" y="548680"/>
            <a:ext cx="5328593" cy="593304"/>
          </a:xfrm>
          <a:prstGeom prst="rect">
            <a:avLst/>
          </a:prstGeom>
          <a:noFill/>
        </p:spPr>
        <p:txBody>
          <a:bodyPr wrap="square">
            <a:spAutoFit/>
          </a:bodyPr>
          <a:lstStyle/>
          <a:p>
            <a:pPr algn="just">
              <a:lnSpc>
                <a:spcPct val="107000"/>
              </a:lnSpc>
            </a:pPr>
            <a:r>
              <a:rPr lang="ru-RU" sz="3200" b="1" kern="1200" dirty="0">
                <a:solidFill>
                  <a:srgbClr val="0000FF"/>
                </a:solidFill>
                <a:effectLst/>
                <a:latin typeface="Times New Roman" panose="02020603050405020304" pitchFamily="18" charset="0"/>
                <a:ea typeface="+mn-ea"/>
                <a:cs typeface="Times New Roman" panose="02020603050405020304" pitchFamily="18" charset="0"/>
              </a:rPr>
              <a:t>ОСНОВНЫЕ ПОНЯТИЯ:</a:t>
            </a:r>
            <a:endParaRPr lang="ru-RU" sz="3200" b="1"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Объект 6">
            <a:extLst>
              <a:ext uri="{FF2B5EF4-FFF2-40B4-BE49-F238E27FC236}">
                <a16:creationId xmlns:a16="http://schemas.microsoft.com/office/drawing/2014/main" xmlns="" id="{2B93A708-C827-9226-2A2F-2344022F4DC0}"/>
              </a:ext>
            </a:extLst>
          </p:cNvPr>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44208" y="3789040"/>
            <a:ext cx="2419274" cy="2827852"/>
          </a:xfrm>
          <a:prstGeom prst="rect">
            <a:avLst/>
          </a:prstGeom>
          <a:ln>
            <a:noFill/>
          </a:ln>
          <a:effectLst>
            <a:outerShdw blurRad="292100" dist="139700" dir="2700000" algn="tl" rotWithShape="0">
              <a:srgbClr val="333333">
                <a:alpha val="65000"/>
              </a:srgbClr>
            </a:outerShdw>
          </a:effectLst>
        </p:spPr>
      </p:pic>
      <p:sp>
        <p:nvSpPr>
          <p:cNvPr id="9" name="TextBox 8">
            <a:extLst>
              <a:ext uri="{FF2B5EF4-FFF2-40B4-BE49-F238E27FC236}">
                <a16:creationId xmlns:a16="http://schemas.microsoft.com/office/drawing/2014/main" xmlns="" id="{8482FF0A-8574-FDA6-8AAF-181D6DD62637}"/>
              </a:ext>
            </a:extLst>
          </p:cNvPr>
          <p:cNvSpPr txBox="1"/>
          <p:nvPr/>
        </p:nvSpPr>
        <p:spPr>
          <a:xfrm>
            <a:off x="280518" y="1844824"/>
            <a:ext cx="8582964" cy="4862870"/>
          </a:xfrm>
          <a:prstGeom prst="rect">
            <a:avLst/>
          </a:prstGeom>
          <a:noFill/>
        </p:spPr>
        <p:txBody>
          <a:bodyPr wrap="square">
            <a:spAutoFit/>
          </a:bodyPr>
          <a:lstStyle/>
          <a:p>
            <a:pPr indent="450215" algn="just">
              <a:spcBef>
                <a:spcPts val="200"/>
              </a:spcBef>
              <a:spcAft>
                <a:spcPts val="200"/>
              </a:spcAft>
            </a:pPr>
            <a:r>
              <a:rPr lang="ru-RU" sz="2800" b="1" kern="1200" dirty="0">
                <a:solidFill>
                  <a:srgbClr val="C00000"/>
                </a:solidFill>
                <a:effectLst/>
                <a:latin typeface="Times New Roman" panose="02020603050405020304" pitchFamily="18" charset="0"/>
                <a:cs typeface="Times New Roman" panose="02020603050405020304" pitchFamily="18" charset="0"/>
              </a:rPr>
              <a:t>ДОНОРСТВО</a:t>
            </a:r>
            <a:r>
              <a:rPr lang="ru-RU" sz="2800" kern="1200" dirty="0">
                <a:effectLst/>
                <a:latin typeface="Times New Roman" panose="02020603050405020304" pitchFamily="18" charset="0"/>
                <a:cs typeface="Times New Roman" panose="02020603050405020304" pitchFamily="18" charset="0"/>
              </a:rPr>
              <a:t> — добровольное предоставление части крови, ее компонентов, а также других тканей или органов для лечебных целей</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indent="450215" algn="just">
              <a:spcBef>
                <a:spcPts val="200"/>
              </a:spcBef>
              <a:spcAft>
                <a:spcPts val="200"/>
              </a:spcAft>
            </a:pPr>
            <a:r>
              <a:rPr lang="ru-RU" sz="2800" kern="1200" dirty="0">
                <a:effectLst/>
                <a:latin typeface="Times New Roman" panose="02020603050405020304" pitchFamily="18" charset="0"/>
                <a:ea typeface="+mj-ea"/>
                <a:cs typeface="Times New Roman" panose="02020603050405020304" pitchFamily="18" charset="0"/>
              </a:rPr>
              <a:t>Человек, дающий кровь для переливания, называется </a:t>
            </a:r>
            <a:r>
              <a:rPr lang="ru-RU" sz="2800" b="1" kern="1200" dirty="0">
                <a:solidFill>
                  <a:srgbClr val="C00000"/>
                </a:solidFill>
                <a:effectLst/>
                <a:latin typeface="Times New Roman" panose="02020603050405020304" pitchFamily="18" charset="0"/>
                <a:ea typeface="+mj-ea"/>
                <a:cs typeface="Times New Roman" panose="02020603050405020304" pitchFamily="18" charset="0"/>
              </a:rPr>
              <a:t>ДОНОРОМ</a:t>
            </a:r>
            <a:r>
              <a:rPr lang="ru-RU" sz="2800" kern="1200" dirty="0">
                <a:effectLst/>
                <a:latin typeface="Times New Roman" panose="02020603050405020304" pitchFamily="18" charset="0"/>
                <a:ea typeface="+mj-ea"/>
                <a:cs typeface="Times New Roman" panose="02020603050405020304" pitchFamily="18" charset="0"/>
              </a:rPr>
              <a:t>, человек, </a:t>
            </a:r>
          </a:p>
          <a:p>
            <a:pPr algn="just">
              <a:spcBef>
                <a:spcPts val="200"/>
              </a:spcBef>
              <a:spcAft>
                <a:spcPts val="200"/>
              </a:spcAft>
            </a:pPr>
            <a:r>
              <a:rPr lang="ru-RU" sz="2800" kern="1200" dirty="0">
                <a:effectLst/>
                <a:latin typeface="Times New Roman" panose="02020603050405020304" pitchFamily="18" charset="0"/>
                <a:ea typeface="+mj-ea"/>
                <a:cs typeface="Times New Roman" panose="02020603050405020304" pitchFamily="18" charset="0"/>
              </a:rPr>
              <a:t>принимающий донорскую</a:t>
            </a:r>
          </a:p>
          <a:p>
            <a:pPr algn="just">
              <a:spcBef>
                <a:spcPts val="200"/>
              </a:spcBef>
              <a:spcAft>
                <a:spcPts val="200"/>
              </a:spcAft>
            </a:pPr>
            <a:r>
              <a:rPr lang="ru-RU" sz="2800" kern="1200" dirty="0">
                <a:effectLst/>
                <a:latin typeface="Times New Roman" panose="02020603050405020304" pitchFamily="18" charset="0"/>
                <a:ea typeface="+mj-ea"/>
                <a:cs typeface="Times New Roman" panose="02020603050405020304" pitchFamily="18" charset="0"/>
              </a:rPr>
              <a:t>кровь, называется </a:t>
            </a:r>
            <a:r>
              <a:rPr lang="ru-RU" sz="2800" b="1" kern="1200" dirty="0">
                <a:solidFill>
                  <a:srgbClr val="0000FF"/>
                </a:solidFill>
                <a:effectLst/>
                <a:latin typeface="Times New Roman" panose="02020603050405020304" pitchFamily="18" charset="0"/>
                <a:ea typeface="+mj-ea"/>
                <a:cs typeface="Times New Roman" panose="02020603050405020304" pitchFamily="18" charset="0"/>
              </a:rPr>
              <a:t>РЕЦИПИЕНТОМ</a:t>
            </a:r>
            <a:endParaRPr lang="ru-RU" sz="2800" dirty="0">
              <a:solidFill>
                <a:srgbClr val="0000FF"/>
              </a:solidFill>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spcBef>
                <a:spcPts val="200"/>
              </a:spcBef>
              <a:spcAft>
                <a:spcPts val="200"/>
              </a:spcAft>
            </a:pPr>
            <a:r>
              <a:rPr lang="ru-RU" sz="2800" b="1" kern="1200" dirty="0">
                <a:solidFill>
                  <a:srgbClr val="C00000"/>
                </a:solidFill>
                <a:effectLst/>
                <a:latin typeface="Times New Roman" panose="02020603050405020304" pitchFamily="18" charset="0"/>
                <a:cs typeface="Times New Roman" panose="02020603050405020304" pitchFamily="18" charset="0"/>
              </a:rPr>
              <a:t>ПЕРЕЛИВАНИЕ КРОВИ </a:t>
            </a:r>
            <a:r>
              <a:rPr lang="ru-RU" sz="2800" kern="1200" dirty="0">
                <a:effectLst/>
                <a:latin typeface="Times New Roman" panose="02020603050405020304" pitchFamily="18" charset="0"/>
                <a:cs typeface="Times New Roman" panose="02020603050405020304" pitchFamily="18" charset="0"/>
              </a:rPr>
              <a:t>— это</a:t>
            </a:r>
          </a:p>
          <a:p>
            <a:pPr algn="just">
              <a:spcBef>
                <a:spcPts val="200"/>
              </a:spcBef>
              <a:spcAft>
                <a:spcPts val="200"/>
              </a:spcAft>
            </a:pPr>
            <a:r>
              <a:rPr lang="ru-RU" sz="2800" kern="1200" dirty="0">
                <a:effectLst/>
                <a:latin typeface="Times New Roman" panose="02020603050405020304" pitchFamily="18" charset="0"/>
                <a:cs typeface="Times New Roman" panose="02020603050405020304" pitchFamily="18" charset="0"/>
              </a:rPr>
              <a:t>введение определенного количества</a:t>
            </a:r>
          </a:p>
          <a:p>
            <a:pPr algn="just">
              <a:spcBef>
                <a:spcPts val="200"/>
              </a:spcBef>
              <a:spcAft>
                <a:spcPts val="200"/>
              </a:spcAft>
            </a:pPr>
            <a:r>
              <a:rPr lang="ru-RU" sz="2800" kern="1200" dirty="0">
                <a:effectLst/>
                <a:latin typeface="Times New Roman" panose="02020603050405020304" pitchFamily="18" charset="0"/>
                <a:cs typeface="Times New Roman" panose="02020603050405020304" pitchFamily="18" charset="0"/>
              </a:rPr>
              <a:t>донорской крови в кровь реципиента </a:t>
            </a:r>
            <a:endParaRPr lang="ru-RU" sz="2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1343024342"/>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xmlns="" id="{D9F6EC77-18E1-25CA-D242-CA133D55E402}"/>
              </a:ext>
            </a:extLst>
          </p:cNvPr>
          <p:cNvPicPr>
            <a:picLocks noChangeAspect="1"/>
          </p:cNvPicPr>
          <p:nvPr/>
        </p:nvPicPr>
        <p:blipFill>
          <a:blip r:embed="rId2"/>
          <a:stretch>
            <a:fillRect/>
          </a:stretch>
        </p:blipFill>
        <p:spPr>
          <a:xfrm>
            <a:off x="-1" y="1758300"/>
            <a:ext cx="4139953" cy="5099700"/>
          </a:xfrm>
          <a:prstGeom prst="rect">
            <a:avLst/>
          </a:prstGeom>
        </p:spPr>
      </p:pic>
      <p:sp>
        <p:nvSpPr>
          <p:cNvPr id="5" name="TextBox 4">
            <a:extLst>
              <a:ext uri="{FF2B5EF4-FFF2-40B4-BE49-F238E27FC236}">
                <a16:creationId xmlns:a16="http://schemas.microsoft.com/office/drawing/2014/main" xmlns="" id="{238582DA-6AC4-22BA-6F42-0EC34EE5DE81}"/>
              </a:ext>
            </a:extLst>
          </p:cNvPr>
          <p:cNvSpPr txBox="1"/>
          <p:nvPr/>
        </p:nvSpPr>
        <p:spPr>
          <a:xfrm>
            <a:off x="4244154" y="188640"/>
            <a:ext cx="4792341" cy="1569660"/>
          </a:xfrm>
          <a:prstGeom prst="rect">
            <a:avLst/>
          </a:prstGeom>
          <a:noFill/>
        </p:spPr>
        <p:txBody>
          <a:bodyPr wrap="square">
            <a:spAutoFit/>
          </a:bodyPr>
          <a:lstStyle/>
          <a:p>
            <a:pPr algn="ctr"/>
            <a:r>
              <a:rPr lang="ru-RU" sz="2400" b="1" kern="1200" dirty="0">
                <a:solidFill>
                  <a:srgbClr val="002060"/>
                </a:solidFill>
                <a:effectLst/>
                <a:latin typeface="Times New Roman" panose="02020603050405020304" pitchFamily="18" charset="0"/>
                <a:ea typeface="+mn-ea"/>
              </a:rPr>
              <a:t>ДОНОРСКАЯ КРОВЬ СПАСАЕТ ЖИЗНИ ЛЮДЕЙ В САМЫХ РАЗНЫХ СИТУАЦИЯХ:</a:t>
            </a:r>
            <a:endParaRPr lang="ru-RU" sz="2400" b="1" dirty="0">
              <a:solidFill>
                <a:srgbClr val="002060"/>
              </a:solidFill>
              <a:effectLst/>
              <a:latin typeface="Times New Roman" panose="02020603050405020304" pitchFamily="18" charset="0"/>
              <a:ea typeface="Times New Roman" panose="02020603050405020304" pitchFamily="18" charset="0"/>
            </a:endParaRPr>
          </a:p>
        </p:txBody>
      </p:sp>
      <p:sp>
        <p:nvSpPr>
          <p:cNvPr id="7" name="TextBox 6">
            <a:extLst>
              <a:ext uri="{FF2B5EF4-FFF2-40B4-BE49-F238E27FC236}">
                <a16:creationId xmlns:a16="http://schemas.microsoft.com/office/drawing/2014/main" xmlns="" id="{E3A47EAC-EC5B-1D61-5EA3-D4164F4ECEEE}"/>
              </a:ext>
            </a:extLst>
          </p:cNvPr>
          <p:cNvSpPr txBox="1"/>
          <p:nvPr/>
        </p:nvSpPr>
        <p:spPr>
          <a:xfrm>
            <a:off x="4244154" y="1844824"/>
            <a:ext cx="4720334" cy="4735976"/>
          </a:xfrm>
          <a:prstGeom prst="rect">
            <a:avLst/>
          </a:prstGeom>
          <a:noFill/>
        </p:spPr>
        <p:txBody>
          <a:bodyPr wrap="square">
            <a:spAutoFit/>
          </a:bodyPr>
          <a:lstStyle/>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dirty="0">
                <a:effectLst/>
                <a:latin typeface="Times New Roman" panose="02020603050405020304" pitchFamily="18" charset="0"/>
                <a:cs typeface="Times New Roman" panose="02020603050405020304" pitchFamily="18" charset="0"/>
              </a:rPr>
              <a:t>Женщины во время родов</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dirty="0">
                <a:effectLst/>
                <a:latin typeface="Times New Roman" panose="02020603050405020304" pitchFamily="18" charset="0"/>
                <a:cs typeface="Times New Roman" panose="02020603050405020304" pitchFamily="18" charset="0"/>
              </a:rPr>
              <a:t>Новорожденные при обнаружении гемолитической болезни </a:t>
            </a:r>
          </a:p>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dirty="0">
                <a:effectLst/>
                <a:latin typeface="Times New Roman" panose="02020603050405020304" pitchFamily="18" charset="0"/>
                <a:cs typeface="Times New Roman" panose="02020603050405020304" pitchFamily="18" charset="0"/>
              </a:rPr>
              <a:t>Пациенты, которым требуются трансплантация органов, протезирование или операция на сердце</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dirty="0">
                <a:effectLst/>
                <a:latin typeface="Times New Roman" panose="02020603050405020304" pitchFamily="18" charset="0"/>
                <a:cs typeface="Times New Roman" panose="02020603050405020304" pitchFamily="18" charset="0"/>
              </a:rPr>
              <a:t>Пострадавшие в ДТП, авариях на производстве, получившим травмы или ожоги</a:t>
            </a:r>
            <a:endParaRPr lang="ru-RU" sz="2000" dirty="0">
              <a:latin typeface="Times New Roman" panose="02020603050405020304" pitchFamily="18" charset="0"/>
              <a:ea typeface="Calibri" panose="020F0502020204030204" pitchFamily="34" charset="0"/>
              <a:cs typeface="Times New Roman" panose="02020603050405020304" pitchFamily="18" charset="0"/>
            </a:endParaRPr>
          </a:p>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dirty="0">
                <a:effectLst/>
                <a:latin typeface="Times New Roman" panose="02020603050405020304" pitchFamily="18" charset="0"/>
                <a:cs typeface="Times New Roman" panose="02020603050405020304" pitchFamily="18" charset="0"/>
              </a:rPr>
              <a:t>Пациенты с онкологическими заболеваниями</a:t>
            </a:r>
            <a:endParaRPr lang="ru-RU" sz="2000" dirty="0">
              <a:latin typeface="Times New Roman" panose="02020603050405020304" pitchFamily="18" charset="0"/>
              <a:cs typeface="Times New Roman" panose="02020603050405020304" pitchFamily="18" charset="0"/>
            </a:endParaRPr>
          </a:p>
          <a:p>
            <a:pPr lvl="0" indent="360000" algn="just">
              <a:lnSpc>
                <a:spcPct val="107000"/>
              </a:lnSpc>
              <a:spcBef>
                <a:spcPts val="300"/>
              </a:spcBef>
              <a:spcAft>
                <a:spcPts val="300"/>
              </a:spcAft>
              <a:buClr>
                <a:srgbClr val="002060"/>
              </a:buClr>
              <a:buFont typeface="Wingdings" panose="05000000000000000000" pitchFamily="2" charset="2"/>
              <a:buChar char="v"/>
              <a:tabLst>
                <a:tab pos="457200" algn="l"/>
              </a:tabLst>
            </a:pPr>
            <a:r>
              <a:rPr lang="ru-RU" sz="2000" kern="1200">
                <a:effectLst/>
                <a:latin typeface="Times New Roman" panose="02020603050405020304" pitchFamily="18" charset="0"/>
                <a:cs typeface="Times New Roman" panose="02020603050405020304" pitchFamily="18" charset="0"/>
              </a:rPr>
              <a:t>Люди </a:t>
            </a:r>
            <a:r>
              <a:rPr lang="ru-RU" sz="2000" kern="1200" dirty="0">
                <a:effectLst/>
                <a:latin typeface="Times New Roman" panose="02020603050405020304" pitchFamily="18" charset="0"/>
                <a:cs typeface="Times New Roman" panose="02020603050405020304" pitchFamily="18" charset="0"/>
              </a:rPr>
              <a:t>с заболеваниями крови: лейкозом, гемофилией и другими</a:t>
            </a:r>
            <a:endParaRPr lang="ru-RU"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xmlns="" val="332782237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517B9990-2781-1A1C-8696-7E9AB7B99BCF}"/>
              </a:ext>
            </a:extLst>
          </p:cNvPr>
          <p:cNvSpPr txBox="1"/>
          <p:nvPr/>
        </p:nvSpPr>
        <p:spPr>
          <a:xfrm>
            <a:off x="323528" y="2132856"/>
            <a:ext cx="8496944" cy="4283673"/>
          </a:xfrm>
          <a:prstGeom prst="rect">
            <a:avLst/>
          </a:prstGeom>
          <a:noFill/>
        </p:spPr>
        <p:txBody>
          <a:bodyPr wrap="square">
            <a:spAutoFit/>
          </a:bodyPr>
          <a:lstStyle/>
          <a:p>
            <a:pPr indent="450215" algn="just">
              <a:lnSpc>
                <a:spcPct val="107000"/>
              </a:lnSpc>
              <a:spcAft>
                <a:spcPts val="800"/>
              </a:spcAft>
            </a:pP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у</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ч</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ны</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ми</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и</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сле</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д</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аниями и</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практич</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ки</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м</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и на</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б</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л</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ю</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де</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ия</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м</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и </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до</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к</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а</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зано, ч</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т</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с</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дача </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к</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рови (донация)</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в д</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зе</a:t>
            </a:r>
            <a:r>
              <a:rPr lang="ru-RU" sz="25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д</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500</a:t>
            </a:r>
            <a:r>
              <a:rPr lang="ru-RU" sz="2500" spc="5"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мл </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ru-RU" sz="2500" kern="1200" dirty="0">
                <a:effectLst/>
                <a:latin typeface="Times New Roman" panose="02020603050405020304" pitchFamily="18" charset="0"/>
                <a:cs typeface="Times New Roman" panose="02020603050405020304" pitchFamily="18" charset="0"/>
              </a:rPr>
              <a:t>при возрасте доноров до 20 лет и старше 55 лет - </a:t>
            </a:r>
            <a:r>
              <a:rPr lang="ru-RU" sz="2500" kern="1200" dirty="0">
                <a:solidFill>
                  <a:srgbClr val="FF0000"/>
                </a:solidFill>
                <a:effectLst/>
                <a:latin typeface="Times New Roman" panose="02020603050405020304" pitchFamily="18" charset="0"/>
                <a:cs typeface="Times New Roman" panose="02020603050405020304" pitchFamily="18" charset="0"/>
              </a:rPr>
              <a:t>300 мл</a:t>
            </a:r>
            <a:r>
              <a:rPr lang="ru-RU" sz="2500" kern="1200" dirty="0">
                <a:effectLst/>
                <a:latin typeface="Times New Roman" panose="02020603050405020304" pitchFamily="18" charset="0"/>
                <a:cs typeface="Times New Roman" panose="02020603050405020304" pitchFamily="18" charset="0"/>
              </a:rPr>
              <a:t>) </a:t>
            </a:r>
            <a:r>
              <a:rPr lang="ru-RU" sz="2500" spc="-15"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ов</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рш</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spc="1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б</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ез</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р</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е</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д</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н</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а и </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б</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ез</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па</a:t>
            </a:r>
            <a:r>
              <a:rPr lang="ru-RU" sz="2500" spc="-10" dirty="0">
                <a:effectLst/>
                <a:latin typeface="Times New Roman" panose="02020603050405020304" pitchFamily="18" charset="0"/>
                <a:ea typeface="Times New Roman" panose="02020603050405020304" pitchFamily="18" charset="0"/>
                <a:cs typeface="Times New Roman" panose="02020603050405020304" pitchFamily="18" charset="0"/>
              </a:rPr>
              <a:t>с</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на</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для здор</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о</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в</a:t>
            </a:r>
            <a:r>
              <a:rPr lang="ru-RU" sz="2500" spc="-5" dirty="0">
                <a:effectLst/>
                <a:latin typeface="Times New Roman" panose="02020603050405020304" pitchFamily="18" charset="0"/>
                <a:ea typeface="Times New Roman" panose="02020603050405020304" pitchFamily="18" charset="0"/>
                <a:cs typeface="Times New Roman" panose="02020603050405020304" pitchFamily="18" charset="0"/>
              </a:rPr>
              <a:t>ь</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я человека</a:t>
            </a:r>
            <a:endParaRPr lang="ru-RU" sz="2500" dirty="0">
              <a:effectLst/>
              <a:latin typeface="Times New Roman" panose="02020603050405020304" pitchFamily="18" charset="0"/>
              <a:ea typeface="Calibri" panose="020F0502020204030204" pitchFamily="34" charset="0"/>
              <a:cs typeface="Times New Roman" panose="02020603050405020304" pitchFamily="18" charset="0"/>
            </a:endParaRPr>
          </a:p>
          <a:p>
            <a:pPr indent="450215" algn="just">
              <a:lnSpc>
                <a:spcPct val="107000"/>
              </a:lnSpc>
              <a:spcAft>
                <a:spcPts val="800"/>
              </a:spcAft>
            </a:pP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Согласно законодательства Российской Федерации, сдавать донорскую кровь может любой дееспособный гражданин России, достигший совершеннолетия,</a:t>
            </a:r>
            <a:r>
              <a:rPr lang="ru-RU" sz="2500" kern="1200" dirty="0">
                <a:effectLst/>
                <a:latin typeface="Times New Roman" panose="02020603050405020304" pitchFamily="18" charset="0"/>
                <a:cs typeface="Times New Roman" panose="02020603050405020304" pitchFamily="18" charset="0"/>
              </a:rPr>
              <a:t> не имеющий противопоказания к донорству, весом больше 50 кг</a:t>
            </a:r>
            <a:r>
              <a:rPr lang="ru-RU" sz="2500" dirty="0">
                <a:effectLst/>
                <a:latin typeface="Times New Roman" panose="02020603050405020304" pitchFamily="18" charset="0"/>
                <a:ea typeface="Times New Roman" panose="02020603050405020304" pitchFamily="18" charset="0"/>
                <a:cs typeface="Times New Roman" panose="02020603050405020304" pitchFamily="18" charset="0"/>
              </a:rPr>
              <a:t> и прошедший ряд медицинских тестов</a:t>
            </a:r>
          </a:p>
        </p:txBody>
      </p:sp>
      <p:pic>
        <p:nvPicPr>
          <p:cNvPr id="7" name="Picture 2">
            <a:extLst>
              <a:ext uri="{FF2B5EF4-FFF2-40B4-BE49-F238E27FC236}">
                <a16:creationId xmlns:a16="http://schemas.microsoft.com/office/drawing/2014/main" xmlns="" id="{B8CEBCCB-4583-E7C0-A709-DB5B2B873121}"/>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06616" y="0"/>
            <a:ext cx="3098306" cy="1902079"/>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Объект 4">
            <a:extLst>
              <a:ext uri="{FF2B5EF4-FFF2-40B4-BE49-F238E27FC236}">
                <a16:creationId xmlns:a16="http://schemas.microsoft.com/office/drawing/2014/main" xmlns="" id="{F42A330C-CBF8-F2CD-06FF-D8EA81FDE178}"/>
              </a:ext>
            </a:extLst>
          </p:cNvPr>
          <p:cNvPicPr>
            <a:picLocks noChangeAspect="1"/>
          </p:cNvPicPr>
          <p:nvPr/>
        </p:nvPicPr>
        <p:blipFill>
          <a:blip r:embed="rId3"/>
          <a:stretch>
            <a:fillRect/>
          </a:stretch>
        </p:blipFill>
        <p:spPr>
          <a:xfrm>
            <a:off x="0" y="0"/>
            <a:ext cx="3106616" cy="1907646"/>
          </a:xfrm>
          <a:prstGeom prst="rect">
            <a:avLst/>
          </a:prstGeom>
        </p:spPr>
      </p:pic>
      <p:pic>
        <p:nvPicPr>
          <p:cNvPr id="8" name="Рисунок 7">
            <a:extLst>
              <a:ext uri="{FF2B5EF4-FFF2-40B4-BE49-F238E27FC236}">
                <a16:creationId xmlns:a16="http://schemas.microsoft.com/office/drawing/2014/main" xmlns="" id="{BC6BF6C5-EA11-61D4-3E5F-DECEBDF95D6D}"/>
              </a:ext>
            </a:extLst>
          </p:cNvPr>
          <p:cNvPicPr>
            <a:picLocks noChangeAspect="1"/>
          </p:cNvPicPr>
          <p:nvPr/>
        </p:nvPicPr>
        <p:blipFill>
          <a:blip r:embed="rId4"/>
          <a:stretch>
            <a:fillRect/>
          </a:stretch>
        </p:blipFill>
        <p:spPr>
          <a:xfrm>
            <a:off x="6204922" y="1"/>
            <a:ext cx="2962342" cy="1902080"/>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0512EBFD-25EB-17D4-DF27-C0B9E7DC7477}"/>
              </a:ext>
            </a:extLst>
          </p:cNvPr>
          <p:cNvSpPr txBox="1"/>
          <p:nvPr/>
        </p:nvSpPr>
        <p:spPr>
          <a:xfrm>
            <a:off x="3635896" y="476672"/>
            <a:ext cx="5040560" cy="646331"/>
          </a:xfrm>
          <a:prstGeom prst="rect">
            <a:avLst/>
          </a:prstGeom>
          <a:noFill/>
        </p:spPr>
        <p:txBody>
          <a:bodyPr wrap="square">
            <a:spAutoFit/>
          </a:bodyPr>
          <a:lstStyle/>
          <a:p>
            <a:pPr algn="ctr"/>
            <a:r>
              <a:rPr lang="ru-RU" sz="3600" b="1" dirty="0">
                <a:solidFill>
                  <a:srgbClr val="C00000"/>
                </a:solidFill>
                <a:effectLst/>
                <a:latin typeface="Times New Roman" panose="02020603050405020304" pitchFamily="18" charset="0"/>
                <a:ea typeface="Calibri" panose="020F0502020204030204" pitchFamily="34" charset="0"/>
              </a:rPr>
              <a:t>ГРУППЫ ДОНОРОВ</a:t>
            </a:r>
            <a:endParaRPr lang="ru-RU" sz="3600" b="1" dirty="0">
              <a:solidFill>
                <a:srgbClr val="C00000"/>
              </a:solidFill>
            </a:endParaRPr>
          </a:p>
        </p:txBody>
      </p:sp>
      <p:pic>
        <p:nvPicPr>
          <p:cNvPr id="13" name="Picture 2">
            <a:extLst>
              <a:ext uri="{FF2B5EF4-FFF2-40B4-BE49-F238E27FC236}">
                <a16:creationId xmlns:a16="http://schemas.microsoft.com/office/drawing/2014/main" xmlns="" id="{D6271987-5DCF-7FB0-BAB5-BADFCF200E13}"/>
              </a:ext>
            </a:extLst>
          </p:cNvPr>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3059832" cy="2636912"/>
          </a:xfrm>
          <a:prstGeom prst="rect">
            <a:avLst/>
          </a:prstGeom>
          <a:noFill/>
          <a:extLst>
            <a:ext uri="{909E8E84-426E-40DD-AFC4-6F175D3DCCD1}">
              <a14:hiddenFill xmlns:a14="http://schemas.microsoft.com/office/drawing/2010/main" xmlns="">
                <a:solidFill>
                  <a:srgbClr val="FFFFFF"/>
                </a:solidFill>
              </a14:hiddenFill>
            </a:ext>
          </a:extLst>
        </p:spPr>
      </p:pic>
      <p:sp>
        <p:nvSpPr>
          <p:cNvPr id="15" name="TextBox 14">
            <a:extLst>
              <a:ext uri="{FF2B5EF4-FFF2-40B4-BE49-F238E27FC236}">
                <a16:creationId xmlns:a16="http://schemas.microsoft.com/office/drawing/2014/main" xmlns="" id="{FB1D3B58-F9F5-EF86-A7E0-46E57523DBB3}"/>
              </a:ext>
            </a:extLst>
          </p:cNvPr>
          <p:cNvSpPr txBox="1"/>
          <p:nvPr/>
        </p:nvSpPr>
        <p:spPr>
          <a:xfrm>
            <a:off x="3411414" y="1484784"/>
            <a:ext cx="5481065" cy="2130263"/>
          </a:xfrm>
          <a:prstGeom prst="rect">
            <a:avLst/>
          </a:prstGeom>
          <a:solidFill>
            <a:srgbClr val="FFCCFF"/>
          </a:solidFill>
        </p:spPr>
        <p:txBody>
          <a:bodyPr wrap="square">
            <a:spAutoFit/>
          </a:bodyPr>
          <a:lstStyle/>
          <a:p>
            <a:pPr algn="just">
              <a:lnSpc>
                <a:spcPct val="107000"/>
              </a:lnSpc>
              <a:buClr>
                <a:srgbClr val="C00000"/>
              </a:buClr>
              <a:buFont typeface="Wingdings" panose="05000000000000000000" pitchFamily="2" charset="2"/>
              <a:buChar char="Ø"/>
            </a:pPr>
            <a:r>
              <a:rPr lang="ru-RU"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500" b="1" dirty="0">
                <a:effectLst/>
                <a:latin typeface="Times New Roman" panose="02020603050405020304" pitchFamily="18" charset="0"/>
                <a:ea typeface="Calibri" panose="020F0502020204030204" pitchFamily="34" charset="0"/>
                <a:cs typeface="Times New Roman" panose="02020603050405020304" pitchFamily="18" charset="0"/>
              </a:rPr>
              <a:t>Активные (кадровые)</a:t>
            </a:r>
            <a:r>
              <a:rPr lang="ru-RU" sz="2500" dirty="0">
                <a:effectLst/>
                <a:latin typeface="Times New Roman" panose="02020603050405020304" pitchFamily="18" charset="0"/>
                <a:ea typeface="Calibri" panose="020F0502020204030204" pitchFamily="34" charset="0"/>
                <a:cs typeface="Times New Roman" panose="02020603050405020304" pitchFamily="18" charset="0"/>
              </a:rPr>
              <a:t> </a:t>
            </a:r>
            <a:r>
              <a:rPr lang="ru-RU" sz="2500" dirty="0">
                <a:latin typeface="Times New Roman" panose="02020603050405020304" pitchFamily="18" charset="0"/>
                <a:ea typeface="Calibri" panose="020F0502020204030204" pitchFamily="34" charset="0"/>
                <a:cs typeface="Times New Roman" panose="02020603050405020304" pitchFamily="18" charset="0"/>
              </a:rPr>
              <a:t>- </a:t>
            </a:r>
            <a:r>
              <a:rPr lang="ru-RU" sz="2500" dirty="0">
                <a:effectLst/>
                <a:latin typeface="Times New Roman" panose="02020603050405020304" pitchFamily="18" charset="0"/>
                <a:ea typeface="Calibri" panose="020F0502020204030204" pitchFamily="34" charset="0"/>
                <a:cs typeface="Times New Roman" panose="02020603050405020304" pitchFamily="18" charset="0"/>
              </a:rPr>
              <a:t>доноры, состоящие на постоянном учете в учреждении Службы крови и дающие кровь регулярно несколько раз в год в полной дозе (400-450 мл)</a:t>
            </a:r>
            <a:endParaRPr lang="ru-RU" sz="25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Box 16">
            <a:extLst>
              <a:ext uri="{FF2B5EF4-FFF2-40B4-BE49-F238E27FC236}">
                <a16:creationId xmlns:a16="http://schemas.microsoft.com/office/drawing/2014/main" xmlns="" id="{B1CEB8EE-588F-6CF9-157D-3B3054D63078}"/>
              </a:ext>
            </a:extLst>
          </p:cNvPr>
          <p:cNvSpPr txBox="1"/>
          <p:nvPr/>
        </p:nvSpPr>
        <p:spPr>
          <a:xfrm>
            <a:off x="3411415" y="3976828"/>
            <a:ext cx="5481064" cy="2400657"/>
          </a:xfrm>
          <a:prstGeom prst="rect">
            <a:avLst/>
          </a:prstGeom>
          <a:solidFill>
            <a:srgbClr val="FFCABD"/>
          </a:solidFill>
        </p:spPr>
        <p:txBody>
          <a:bodyPr wrap="square">
            <a:spAutoFit/>
          </a:bodyPr>
          <a:lstStyle/>
          <a:p>
            <a:pPr algn="just">
              <a:buClr>
                <a:srgbClr val="C00000"/>
              </a:buClr>
              <a:buFont typeface="Wingdings" panose="05000000000000000000" pitchFamily="2" charset="2"/>
              <a:buChar char="Ø"/>
            </a:pPr>
            <a:r>
              <a:rPr lang="ru-RU" sz="2500" dirty="0">
                <a:effectLst/>
                <a:latin typeface="Times New Roman" panose="02020603050405020304" pitchFamily="18" charset="0"/>
                <a:ea typeface="Calibri" panose="020F0502020204030204" pitchFamily="34" charset="0"/>
              </a:rPr>
              <a:t> </a:t>
            </a:r>
            <a:r>
              <a:rPr lang="ru-RU" sz="2500" b="1" dirty="0">
                <a:effectLst/>
                <a:latin typeface="Times New Roman" panose="02020603050405020304" pitchFamily="18" charset="0"/>
                <a:ea typeface="Calibri" panose="020F0502020204030204" pitchFamily="34" charset="0"/>
              </a:rPr>
              <a:t>Доноры резерва (безвозмездные) </a:t>
            </a:r>
            <a:r>
              <a:rPr lang="ru-RU" sz="2500" dirty="0">
                <a:latin typeface="Times New Roman" panose="02020603050405020304" pitchFamily="18" charset="0"/>
                <a:ea typeface="Calibri" panose="020F0502020204030204" pitchFamily="34" charset="0"/>
              </a:rPr>
              <a:t>-</a:t>
            </a:r>
            <a:r>
              <a:rPr lang="ru-RU" sz="2500" dirty="0">
                <a:effectLst/>
                <a:latin typeface="Times New Roman" panose="02020603050405020304" pitchFamily="18" charset="0"/>
                <a:ea typeface="Calibri" panose="020F0502020204030204" pitchFamily="34" charset="0"/>
              </a:rPr>
              <a:t> лица, которые привлекаются к донорству в организационном порядке и дают кровь либо в учреждениях Службы крови, либо по месту работы (учебы) </a:t>
            </a:r>
            <a:endParaRPr lang="ru-RU" sz="2500" dirty="0"/>
          </a:p>
        </p:txBody>
      </p:sp>
      <p:sp>
        <p:nvSpPr>
          <p:cNvPr id="19" name="TextBox 18">
            <a:extLst>
              <a:ext uri="{FF2B5EF4-FFF2-40B4-BE49-F238E27FC236}">
                <a16:creationId xmlns:a16="http://schemas.microsoft.com/office/drawing/2014/main" xmlns="" id="{D01F1D98-AF2F-67FE-55C8-24801023B0A8}"/>
              </a:ext>
            </a:extLst>
          </p:cNvPr>
          <p:cNvSpPr txBox="1"/>
          <p:nvPr/>
        </p:nvSpPr>
        <p:spPr>
          <a:xfrm>
            <a:off x="251521" y="3236128"/>
            <a:ext cx="2880319" cy="2474194"/>
          </a:xfrm>
          <a:prstGeom prst="rect">
            <a:avLst/>
          </a:prstGeom>
          <a:solidFill>
            <a:schemeClr val="bg1"/>
          </a:solidFill>
        </p:spPr>
        <p:txBody>
          <a:bodyPr wrap="square">
            <a:spAutoFit/>
          </a:bodyPr>
          <a:lstStyle/>
          <a:p>
            <a:pPr algn="just">
              <a:buClr>
                <a:srgbClr val="C00000"/>
              </a:buClr>
              <a:buFont typeface="Wingdings" panose="05000000000000000000" pitchFamily="2" charset="2"/>
              <a:buChar char="Ø"/>
            </a:pPr>
            <a:r>
              <a:rPr lang="ru-RU" sz="2400" dirty="0">
                <a:effectLst/>
                <a:latin typeface="Times New Roman" panose="02020603050405020304" pitchFamily="18" charset="0"/>
                <a:ea typeface="Calibri" panose="020F0502020204030204" pitchFamily="34" charset="0"/>
              </a:rPr>
              <a:t> </a:t>
            </a:r>
            <a:r>
              <a:rPr lang="ru-RU" sz="2500" b="1" dirty="0">
                <a:effectLst/>
                <a:latin typeface="Times New Roman" panose="02020603050405020304" pitchFamily="18" charset="0"/>
                <a:ea typeface="Calibri" panose="020F0502020204030204" pitchFamily="34" charset="0"/>
              </a:rPr>
              <a:t>Доноры-родственники </a:t>
            </a:r>
            <a:r>
              <a:rPr lang="ru-RU" sz="2500" dirty="0">
                <a:effectLst/>
                <a:latin typeface="Times New Roman" panose="02020603050405020304" pitchFamily="18" charset="0"/>
                <a:ea typeface="Calibri" panose="020F0502020204030204" pitchFamily="34" charset="0"/>
              </a:rPr>
              <a:t>— это люди, дающие кровь, как правило, однократно для близкого человека</a:t>
            </a:r>
            <a:endParaRPr lang="ru-RU" sz="2500" dirty="0"/>
          </a:p>
        </p:txBody>
      </p:sp>
    </p:spTree>
    <p:extLst>
      <p:ext uri="{BB962C8B-B14F-4D97-AF65-F5344CB8AC3E}">
        <p14:creationId xmlns:p14="http://schemas.microsoft.com/office/powerpoint/2010/main" xmlns="" val="15121031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xmlns="" id="{4BF5A4C7-45E7-5F4F-FCD6-189516CD56C2}"/>
              </a:ext>
            </a:extLst>
          </p:cNvP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0" y="332656"/>
            <a:ext cx="9144000" cy="6048672"/>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A8F0B7C2-DCF3-289D-12E7-50122085D0A4}"/>
              </a:ext>
            </a:extLst>
          </p:cNvPr>
          <p:cNvSpPr txBox="1"/>
          <p:nvPr/>
        </p:nvSpPr>
        <p:spPr>
          <a:xfrm>
            <a:off x="3707904" y="404664"/>
            <a:ext cx="5256584" cy="991618"/>
          </a:xfrm>
          <a:prstGeom prst="rect">
            <a:avLst/>
          </a:prstGeom>
          <a:noFill/>
        </p:spPr>
        <p:txBody>
          <a:bodyPr wrap="square">
            <a:spAutoFit/>
          </a:bodyPr>
          <a:lstStyle/>
          <a:p>
            <a:pPr algn="ctr">
              <a:lnSpc>
                <a:spcPct val="107000"/>
              </a:lnSpc>
            </a:pPr>
            <a:r>
              <a:rPr lang="ru-RU" sz="2800" b="1" dirty="0">
                <a:ln w="10160">
                  <a:solidFill>
                    <a:srgbClr val="FF0000"/>
                  </a:solidFill>
                  <a:prstDash val="solid"/>
                </a:ln>
                <a:solidFill>
                  <a:srgbClr val="C00000"/>
                </a:solidFill>
                <a:effectLst>
                  <a:outerShdw blurRad="38100" dist="22860" dir="5400000" algn="tl" rotWithShape="0">
                    <a:srgbClr val="000000">
                      <a:alpha val="30000"/>
                    </a:srgbClr>
                  </a:outerShdw>
                </a:effectLst>
                <a:latin typeface="Times New Roman" panose="02020603050405020304" pitchFamily="18" charset="0"/>
                <a:ea typeface="Calibri" panose="020F0502020204030204" pitchFamily="34" charset="0"/>
                <a:cs typeface="Times New Roman" panose="02020603050405020304" pitchFamily="18" charset="0"/>
              </a:rPr>
              <a:t>САМАЯ ВОСТРЕБОВАННАЯ ГРУППА КРОВИ? </a:t>
            </a:r>
            <a:endParaRPr lang="ru-RU" sz="2800" b="1" dirty="0">
              <a:ln w="10160">
                <a:solidFill>
                  <a:srgbClr val="FF0000"/>
                </a:solidFill>
                <a:prstDash val="solid"/>
              </a:ln>
              <a:solidFill>
                <a:srgbClr val="C00000"/>
              </a:solidFill>
              <a:effectLst>
                <a:outerShdw blurRad="38100" dist="22860" dir="5400000" algn="tl" rotWithShape="0">
                  <a:srgbClr val="000000">
                    <a:alpha val="30000"/>
                  </a:srgbClr>
                </a:outerShdw>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 name="Рисунок 6">
            <a:extLst>
              <a:ext uri="{FF2B5EF4-FFF2-40B4-BE49-F238E27FC236}">
                <a16:creationId xmlns:a16="http://schemas.microsoft.com/office/drawing/2014/main" xmlns="" id="{E7415D8A-CC23-39AD-903B-DDD42ABE7137}"/>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424" y="-27493"/>
            <a:ext cx="3354288" cy="2238987"/>
          </a:xfrm>
          <a:prstGeom prst="rect">
            <a:avLst/>
          </a:prstGeom>
          <a:ln>
            <a:noFill/>
          </a:ln>
          <a:effectLst>
            <a:softEdge rad="112500"/>
          </a:effectLst>
        </p:spPr>
      </p:pic>
      <p:sp>
        <p:nvSpPr>
          <p:cNvPr id="9" name="TextBox 8">
            <a:extLst>
              <a:ext uri="{FF2B5EF4-FFF2-40B4-BE49-F238E27FC236}">
                <a16:creationId xmlns:a16="http://schemas.microsoft.com/office/drawing/2014/main" xmlns="" id="{C4EA707F-C208-6633-85A0-0346A60B3128}"/>
              </a:ext>
            </a:extLst>
          </p:cNvPr>
          <p:cNvSpPr txBox="1"/>
          <p:nvPr/>
        </p:nvSpPr>
        <p:spPr>
          <a:xfrm>
            <a:off x="323528" y="2413955"/>
            <a:ext cx="8640960" cy="4019818"/>
          </a:xfrm>
          <a:prstGeom prst="rect">
            <a:avLst/>
          </a:prstGeom>
          <a:noFill/>
        </p:spPr>
        <p:txBody>
          <a:bodyPr wrap="square">
            <a:spAutoFit/>
          </a:bodyPr>
          <a:lstStyle/>
          <a:p>
            <a:pPr indent="450215" algn="just">
              <a:lnSpc>
                <a:spcPct val="107000"/>
              </a:lnSpc>
              <a:spcAft>
                <a:spcPts val="800"/>
              </a:spcAft>
            </a:pPr>
            <a:r>
              <a:rPr lang="ru-RU" sz="3000" spc="-50" dirty="0">
                <a:solidFill>
                  <a:srgbClr val="151415"/>
                </a:solidFill>
                <a:effectLst/>
                <a:latin typeface="Times New Roman" panose="02020603050405020304" pitchFamily="18" charset="0"/>
                <a:ea typeface="Calibri" panose="020F0502020204030204" pitchFamily="34" charset="0"/>
                <a:cs typeface="Times New Roman" panose="02020603050405020304" pitchFamily="18" charset="0"/>
              </a:rPr>
              <a:t>Вся. Распространенная группа крови, позволяет спасти большинство пациентов, но она далеко не всегда может подойти для редких групп крови (четвертая отрицательная), более того, резус донорской крови обязательно должен совпадать с резусом пациента, поэтому большое количество разнообразной крови в банке — обязательное условие удачных переливаний</a:t>
            </a:r>
            <a:endParaRPr lang="ru-RU" sz="3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883d145fe4b544c96e028d7837568e6fbc937be"/>
</p:tagLst>
</file>

<file path=ppt/theme/theme1.xml><?xml version="1.0" encoding="utf-8"?>
<a:theme xmlns:a="http://schemas.openxmlformats.org/drawingml/2006/main" name="Тема Office">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3167</TotalTime>
  <Words>854</Words>
  <Application>Microsoft Office PowerPoint</Application>
  <PresentationFormat>Экран (4:3)</PresentationFormat>
  <Paragraphs>85</Paragraphs>
  <Slides>21</Slides>
  <Notes>1</Notes>
  <HiddenSlides>0</HiddenSlides>
  <MMClips>0</MMClips>
  <ScaleCrop>false</ScaleCrop>
  <HeadingPairs>
    <vt:vector size="4" baseType="variant">
      <vt:variant>
        <vt:lpstr>Тема</vt:lpstr>
      </vt:variant>
      <vt:variant>
        <vt:i4>2</vt:i4>
      </vt:variant>
      <vt:variant>
        <vt:lpstr>Заголовки слайдов</vt:lpstr>
      </vt:variant>
      <vt:variant>
        <vt:i4>21</vt:i4>
      </vt:variant>
    </vt:vector>
  </HeadingPairs>
  <TitlesOfParts>
    <vt:vector size="23" baseType="lpstr">
      <vt:lpstr>Тема Office</vt:lpstr>
      <vt:lpstr>1_Тема Office</vt:lpstr>
      <vt:lpstr>НЕДЕЛЯ ПОПУЛЯРИЗАЦИИ ДОНОРСТВА КРОВИ И КОСТНОГО МОЗГА</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vector>
  </TitlesOfParts>
  <Company>presentation-creation.ru</Company>
  <LinksUpToDate>false</LinksUpToDate>
  <SharedDoc>false</SharedDoc>
  <HyperlinkBase>https://presentation-creation.ru/powerpoint-templates.html</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Доноры крови</dc:title>
  <dc:creator>obstinate</dc:creator>
  <dc:description>Шаблон презентации с сайта https://presentation-creation.ru/</dc:description>
  <cp:lastModifiedBy>User15</cp:lastModifiedBy>
  <cp:revision>1366</cp:revision>
  <dcterms:created xsi:type="dcterms:W3CDTF">2018-02-25T09:09:03Z</dcterms:created>
  <dcterms:modified xsi:type="dcterms:W3CDTF">2025-04-14T03:48:00Z</dcterms:modified>
</cp:coreProperties>
</file>