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145706701" r:id="rId2"/>
    <p:sldId id="2145706705" r:id="rId3"/>
    <p:sldId id="2145706704" r:id="rId4"/>
    <p:sldId id="422" r:id="rId5"/>
    <p:sldId id="2145706724" r:id="rId6"/>
    <p:sldId id="2145706728" r:id="rId7"/>
    <p:sldId id="2145706718" r:id="rId8"/>
    <p:sldId id="2145706709" r:id="rId9"/>
    <p:sldId id="2145706706" r:id="rId10"/>
    <p:sldId id="2145706723" r:id="rId11"/>
    <p:sldId id="2145706707" r:id="rId12"/>
    <p:sldId id="2145706714" r:id="rId13"/>
    <p:sldId id="2145706708" r:id="rId14"/>
    <p:sldId id="2145706715" r:id="rId15"/>
    <p:sldId id="417" r:id="rId16"/>
    <p:sldId id="2145706727" r:id="rId17"/>
    <p:sldId id="2145706716" r:id="rId18"/>
    <p:sldId id="2145706726" r:id="rId19"/>
    <p:sldId id="2145706717" r:id="rId20"/>
    <p:sldId id="2145706719" r:id="rId21"/>
    <p:sldId id="2145706720" r:id="rId22"/>
    <p:sldId id="2145706721" r:id="rId23"/>
    <p:sldId id="2145706722" r:id="rId24"/>
    <p:sldId id="2145706725" r:id="rId25"/>
    <p:sldId id="268" r:id="rId26"/>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 initials="K" lastIdx="1" clrIdx="0">
    <p:extLst>
      <p:ext uri="{19B8F6BF-5375-455C-9EA6-DF929625EA0E}">
        <p15:presenceInfo xmlns:p15="http://schemas.microsoft.com/office/powerpoint/2012/main" xmlns="" userId="K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ADFD"/>
    <a:srgbClr val="D1F3FF"/>
    <a:srgbClr val="9FD8FB"/>
    <a:srgbClr val="D2EA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napToGrid="0">
      <p:cViewPr varScale="1">
        <p:scale>
          <a:sx n="116" d="100"/>
          <a:sy n="116" d="100"/>
        </p:scale>
        <p:origin x="-35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DB5D71FF-B307-4F83-9632-74D223CF8E5E}" type="datetimeFigureOut">
              <a:rPr lang="ru-RU" smtClean="0"/>
              <a:pPr/>
              <a:t>21.04.2025</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3BA10265-A8A8-4425-8C48-82A8ADFAD871}" type="slidenum">
              <a:rPr lang="ru-RU" smtClean="0"/>
              <a:pPr/>
              <a:t>‹#›</a:t>
            </a:fld>
            <a:endParaRPr lang="ru-RU"/>
          </a:p>
        </p:txBody>
      </p:sp>
    </p:spTree>
    <p:extLst>
      <p:ext uri="{BB962C8B-B14F-4D97-AF65-F5344CB8AC3E}">
        <p14:creationId xmlns:p14="http://schemas.microsoft.com/office/powerpoint/2010/main" xmlns="" val="331079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Всемирная неделя иммунизации – это глобальная кампания, она проводится каждый год в последнюю неделю апреля. Ее основная задача – привлечь внимание общественности к значимости прививок для защиты здоровья и предотвращения распространения опасных заболеваний. История проведения акции началась в 1992 г., когда ВОЗ объявила 24-30 апреля первой Всемирной неделей иммунизации. Эта кампания была призвана повысить информированность населения о важности прививок, а также увеличить процент детей, получающих необходимые прививки. С тех пор акции проводятся каждый год, привлекая внимание медиа, правительственных организаций, медицинских учреждений и общественности к проблемам вакцинации и ее важности для общественного здоровья.</a:t>
            </a:r>
          </a:p>
          <a:p>
            <a:r>
              <a:rPr lang="ru-RU" sz="1200" b="0" i="0" kern="1200" dirty="0">
                <a:solidFill>
                  <a:schemeClr val="tx1"/>
                </a:solidFill>
                <a:effectLst/>
                <a:latin typeface="+mn-lt"/>
                <a:ea typeface="+mn-ea"/>
                <a:cs typeface="+mn-cs"/>
              </a:rPr>
              <a:t>Кроме того, акция помогает привлечь внимание к неравенству в доступе к вакцинации в разных регионах мира, к необходимости повышения финансирования программ иммунизации в странах с низкими и средними доходами. Проведение Всемирной недели иммунизации является важным шагом на пути к достижению цели по улучшению здоровья и благополучия людей по всему миру.</a:t>
            </a:r>
            <a:endParaRPr lang="ru-RU" dirty="0"/>
          </a:p>
        </p:txBody>
      </p:sp>
      <p:sp>
        <p:nvSpPr>
          <p:cNvPr id="4" name="Номер слайда 3"/>
          <p:cNvSpPr>
            <a:spLocks noGrp="1"/>
          </p:cNvSpPr>
          <p:nvPr>
            <p:ph type="sldNum" sz="quarter" idx="5"/>
          </p:nvPr>
        </p:nvSpPr>
        <p:spPr/>
        <p:txBody>
          <a:bodyPr/>
          <a:lstStyle/>
          <a:p>
            <a:fld id="{3BA10265-A8A8-4425-8C48-82A8ADFAD871}" type="slidenum">
              <a:rPr lang="ru-RU" smtClean="0"/>
              <a:pPr/>
              <a:t>1</a:t>
            </a:fld>
            <a:endParaRPr lang="ru-RU"/>
          </a:p>
        </p:txBody>
      </p:sp>
    </p:spTree>
    <p:extLst>
      <p:ext uri="{BB962C8B-B14F-4D97-AF65-F5344CB8AC3E}">
        <p14:creationId xmlns:p14="http://schemas.microsoft.com/office/powerpoint/2010/main" xmlns="" val="1850469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10</a:t>
            </a:fld>
            <a:endParaRPr lang="ru-RU"/>
          </a:p>
        </p:txBody>
      </p:sp>
    </p:spTree>
    <p:extLst>
      <p:ext uri="{BB962C8B-B14F-4D97-AF65-F5344CB8AC3E}">
        <p14:creationId xmlns:p14="http://schemas.microsoft.com/office/powerpoint/2010/main" xmlns="" val="67470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11</a:t>
            </a:fld>
            <a:endParaRPr lang="ru-RU"/>
          </a:p>
        </p:txBody>
      </p:sp>
    </p:spTree>
    <p:extLst>
      <p:ext uri="{BB962C8B-B14F-4D97-AF65-F5344CB8AC3E}">
        <p14:creationId xmlns:p14="http://schemas.microsoft.com/office/powerpoint/2010/main" xmlns="" val="298588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a:t>Именно инфекционные заболевания , наряду с насильственными причинами смерти ( войны, убийства, природные катастрофы) приводили к тому, что:</a:t>
            </a:r>
          </a:p>
          <a:p>
            <a:pPr algn="just"/>
            <a:r>
              <a:rPr lang="ru-RU" sz="1200" dirty="0"/>
              <a:t>По мнению ряда ученых, средняя продолжительность жизни неандертальца была в среднем 22,9 года.</a:t>
            </a:r>
          </a:p>
          <a:p>
            <a:pPr algn="just"/>
            <a:r>
              <a:rPr lang="ru-RU" sz="1200" dirty="0"/>
              <a:t>В конце эпохи неолита (около </a:t>
            </a:r>
            <a:r>
              <a:rPr lang="en-US" sz="1200" dirty="0"/>
              <a:t>VIII-III</a:t>
            </a:r>
            <a:r>
              <a:rPr lang="ru-RU" sz="1200" dirty="0"/>
              <a:t> тыс. до н.э.) — 20-25 лет.</a:t>
            </a:r>
          </a:p>
          <a:p>
            <a:pPr algn="just"/>
            <a:r>
              <a:rPr lang="ru-RU" sz="1200" dirty="0"/>
              <a:t>В эпоху бронзы и железа конец (</a:t>
            </a:r>
            <a:r>
              <a:rPr lang="en-US" sz="1200" dirty="0"/>
              <a:t>IV</a:t>
            </a:r>
            <a:r>
              <a:rPr lang="ru-RU" sz="1200" dirty="0"/>
              <a:t> — начало | тыс. до н.э.) -до 30 лет.</a:t>
            </a:r>
          </a:p>
          <a:p>
            <a:pPr algn="just"/>
            <a:r>
              <a:rPr lang="ru-RU" sz="1200" dirty="0"/>
              <a:t>В античном Средиземноморье - от 30 лет до 40 лет.</a:t>
            </a:r>
          </a:p>
          <a:p>
            <a:pPr algn="just"/>
            <a:r>
              <a:rPr lang="ru-RU" sz="1200" dirty="0"/>
              <a:t>В средние века около 30 лет.</a:t>
            </a:r>
          </a:p>
          <a:p>
            <a:pPr algn="just"/>
            <a:r>
              <a:rPr lang="ru-RU" sz="1200" dirty="0"/>
              <a:t>К 1900г. Стала чуть более 45 лет. </a:t>
            </a:r>
          </a:p>
          <a:p>
            <a:pPr algn="just"/>
            <a:r>
              <a:rPr lang="ru-RU" sz="1200" dirty="0"/>
              <a:t>• И лишь к концу 20в. Превысила 70 лет, оставаясь такой до нынешних времён.</a:t>
            </a:r>
          </a:p>
          <a:p>
            <a:pPr algn="just"/>
            <a:r>
              <a:rPr lang="ru-RU" sz="1200" dirty="0"/>
              <a:t>Начиная с 1920 г. основным фактором, увеличившим среднюю продолжительность жизни, стала успешная борьба с детской смертностью.</a:t>
            </a:r>
          </a:p>
          <a:p>
            <a:pPr algn="just"/>
            <a:r>
              <a:rPr lang="ru-RU" sz="1200" dirty="0"/>
              <a:t>Начиная с 1970 г. главную роль в увеличении продолжительности жизни стал играть прогресс поддержания жизни пожилых людей.</a:t>
            </a:r>
          </a:p>
          <a:p>
            <a:r>
              <a:rPr lang="ru-RU" dirty="0"/>
              <a:t>В период первой мировой войны было убито более 8 миллионов человек, ранено более 17 миллионов человек, в то время как в период пандемии гриппа 1918-1919 год заболело более 100 млн. человек, умерло </a:t>
            </a:r>
          </a:p>
          <a:p>
            <a:r>
              <a:rPr lang="ru-RU" dirty="0"/>
              <a:t>более 20 млн.</a:t>
            </a:r>
          </a:p>
          <a:p>
            <a:r>
              <a:rPr lang="ru-RU" dirty="0"/>
              <a:t>Во всех странах существуют уязвимые и труднодоступные группы населения, поэтому вспышки инфекционных болезней продолжают распространяться в регионах.</a:t>
            </a:r>
          </a:p>
        </p:txBody>
      </p:sp>
      <p:sp>
        <p:nvSpPr>
          <p:cNvPr id="4" name="Номер слайда 3"/>
          <p:cNvSpPr>
            <a:spLocks noGrp="1"/>
          </p:cNvSpPr>
          <p:nvPr>
            <p:ph type="sldNum" sz="quarter" idx="10"/>
          </p:nvPr>
        </p:nvSpPr>
        <p:spPr/>
        <p:txBody>
          <a:bodyPr/>
          <a:lstStyle/>
          <a:p>
            <a:fld id="{A5032818-C1F4-4906-9D2F-64F830868C53}" type="slidenum">
              <a:rPr lang="ru-RU" smtClean="0"/>
              <a:pPr/>
              <a:t>12</a:t>
            </a:fld>
            <a:endParaRPr lang="ru-RU"/>
          </a:p>
        </p:txBody>
      </p:sp>
    </p:spTree>
    <p:extLst>
      <p:ext uri="{BB962C8B-B14F-4D97-AF65-F5344CB8AC3E}">
        <p14:creationId xmlns:p14="http://schemas.microsoft.com/office/powerpoint/2010/main" xmlns="" val="3344346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13</a:t>
            </a:fld>
            <a:endParaRPr lang="ru-RU"/>
          </a:p>
        </p:txBody>
      </p:sp>
    </p:spTree>
    <p:extLst>
      <p:ext uri="{BB962C8B-B14F-4D97-AF65-F5344CB8AC3E}">
        <p14:creationId xmlns:p14="http://schemas.microsoft.com/office/powerpoint/2010/main" xmlns="" val="84102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14</a:t>
            </a:fld>
            <a:endParaRPr lang="ru-RU"/>
          </a:p>
        </p:txBody>
      </p:sp>
    </p:spTree>
    <p:extLst>
      <p:ext uri="{BB962C8B-B14F-4D97-AF65-F5344CB8AC3E}">
        <p14:creationId xmlns:p14="http://schemas.microsoft.com/office/powerpoint/2010/main" xmlns="" val="225471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a:extLst>
              <a:ext uri="{FF2B5EF4-FFF2-40B4-BE49-F238E27FC236}">
                <a16:creationId xmlns:a16="http://schemas.microsoft.com/office/drawing/2014/main" xmlns="" id="{FF5406D0-01DC-435C-9C70-69652A2F90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Заметки 2">
            <a:extLst>
              <a:ext uri="{FF2B5EF4-FFF2-40B4-BE49-F238E27FC236}">
                <a16:creationId xmlns:a16="http://schemas.microsoft.com/office/drawing/2014/main" xmlns="" id="{E79B8A6E-557E-4BDB-9965-4D85AE12829E}"/>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buNone/>
            </a:pPr>
            <a:r>
              <a:rPr lang="ru-RU" b="1" dirty="0"/>
              <a:t>Оспа – единственная инфекция, которую удалось ликвидировать. В большинстве регионов ликвидирован полиомиелит.</a:t>
            </a:r>
            <a:endParaRPr lang="ru-RU" sz="1200" dirty="0"/>
          </a:p>
          <a:p>
            <a:pPr marL="0" indent="0" algn="just">
              <a:buNone/>
            </a:pPr>
            <a:r>
              <a:rPr lang="ru-RU" sz="1200" dirty="0"/>
              <a:t>В настоящее время известно, что много микроорганизмов, включаю вирусы, бактерии, гельминты, способные индуцировать рак и по видимому еще многие будут открыты. Принято считать, что в общей сложности до 20 % всех раков индуцированы микробами и вирусами.</a:t>
            </a:r>
          </a:p>
          <a:p>
            <a:pPr marL="0" indent="0" algn="just">
              <a:buNone/>
            </a:pPr>
            <a:r>
              <a:rPr lang="ru-RU" dirty="0"/>
              <a:t>увеличилась на &gt;30 лет: из них на 25 лет благодаря успехам общественного здравоохранения. Первым в списке 10 величайших достижений здравоохранения XX века находится: иммунопрофилактика</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b="0" i="0" dirty="0">
                <a:solidFill>
                  <a:srgbClr val="2D2D2D"/>
                </a:solidFill>
                <a:effectLst/>
                <a:latin typeface="Source Sans Pro" panose="020B0604020202020204" pitchFamily="34" charset="0"/>
              </a:rPr>
              <a:t>Говоря о России, ежегодный экономический ущерб из-за ротавирусной инфекции составляет более 6,8 млрд рублей, а из-за вируса папилломы человека (ВПЧ) — более 20 млрд рублей.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0" i="0" dirty="0">
                <a:solidFill>
                  <a:srgbClr val="2D2D2D"/>
                </a:solidFill>
                <a:effectLst/>
                <a:latin typeface="Source Sans Pro" panose="020B0503030403020204" pitchFamily="34" charset="0"/>
              </a:rPr>
              <a:t>Как бы то ни было, вакцинация была и будет одним из наиболее выгодных видов инвестиций в здравоохранение, ведь она позволяет существенно снижать затраты государства и самих граждан на лечение инфекционных заболеваний, а также решает задачу снижения уровня заболеваемости и смертности от инфекций, а значит, увеличения продолжительности жизни населения страны.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b="1" i="1" dirty="0">
                <a:solidFill>
                  <a:srgbClr val="3366FF"/>
                </a:solidFill>
              </a:rPr>
              <a:t>Рекомендации и действия ВОЗ по борьбе с антимикробной резистентности(АМР) </a:t>
            </a:r>
            <a:r>
              <a:rPr lang="ru-RU" b="1" dirty="0">
                <a:solidFill>
                  <a:srgbClr val="FF0000"/>
                </a:solidFill>
              </a:rPr>
              <a:t>Содействовать созданию новых препаратов и вакцин с необходимыми свойствами</a:t>
            </a:r>
            <a:r>
              <a:rPr lang="ru-RU" dirty="0">
                <a:solidFill>
                  <a:srgbClr val="FF0000"/>
                </a:solidFill>
              </a:rPr>
              <a:t>.</a:t>
            </a:r>
            <a:endParaRPr lang="ru-RU" dirty="0"/>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b="1" dirty="0">
                <a:solidFill>
                  <a:srgbClr val="FF0000"/>
                </a:solidFill>
              </a:rPr>
              <a:t>Принцип социального равенства. Вакцинация на протяжении жизни -</a:t>
            </a:r>
            <a:r>
              <a:rPr lang="ru-RU" sz="1200" i="1" dirty="0">
                <a:solidFill>
                  <a:srgbClr val="3366FF"/>
                </a:solidFill>
              </a:rPr>
              <a:t>Снижение заболеваемости взрослых, которые можно предотвратить путем вакцинации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b="1" dirty="0">
                <a:solidFill>
                  <a:srgbClr val="002060"/>
                </a:solidFill>
              </a:rPr>
              <a:t>Неспецифический эффект вакцинации </a:t>
            </a:r>
            <a:r>
              <a:rPr lang="ru-RU" sz="1200" dirty="0"/>
              <a:t>Гипотеза – вакцина против кори, эпидемического паротита и краснухи может обеспечить широко </a:t>
            </a:r>
            <a:r>
              <a:rPr lang="ru-RU" sz="1200" dirty="0" err="1"/>
              <a:t>нейтрализирующие</a:t>
            </a:r>
            <a:r>
              <a:rPr lang="ru-RU" sz="1200" dirty="0"/>
              <a:t> антитела против ряда заболеваний, включая </a:t>
            </a:r>
            <a:r>
              <a:rPr lang="en-US" sz="1200" dirty="0"/>
              <a:t>COVID-19</a:t>
            </a:r>
            <a:r>
              <a:rPr lang="ru-RU" sz="1200" dirty="0"/>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b="1" dirty="0">
                <a:solidFill>
                  <a:srgbClr val="FF0000"/>
                </a:solidFill>
              </a:rPr>
              <a:t>Снижение доверия к вакцинации- </a:t>
            </a:r>
            <a:r>
              <a:rPr lang="ru-RU" sz="1200" b="0" dirty="0">
                <a:solidFill>
                  <a:srgbClr val="FF0000"/>
                </a:solidFill>
              </a:rPr>
              <a:t>обеспечение приверженности вакцинопрофилактике населения , медицинских  работников, противостояние </a:t>
            </a:r>
            <a:r>
              <a:rPr lang="ru-RU" sz="1200" b="0" dirty="0" err="1">
                <a:solidFill>
                  <a:srgbClr val="FF0000"/>
                </a:solidFill>
              </a:rPr>
              <a:t>антипрививочному</a:t>
            </a:r>
            <a:r>
              <a:rPr lang="ru-RU" sz="1200" b="0" dirty="0">
                <a:solidFill>
                  <a:srgbClr val="FF0000"/>
                </a:solidFill>
              </a:rPr>
              <a:t> движению</a:t>
            </a:r>
            <a:endParaRPr lang="ru-RU" sz="1200" b="0" dirty="0"/>
          </a:p>
          <a:p>
            <a:pPr marL="0" indent="0" algn="just">
              <a:buNone/>
            </a:pPr>
            <a:endParaRPr lang="ru-RU" sz="1200" b="0" dirty="0"/>
          </a:p>
          <a:p>
            <a:pPr marL="0" indent="0" algn="just">
              <a:buNone/>
            </a:pPr>
            <a:endParaRPr lang="ru-RU" altLang="ru-RU" dirty="0"/>
          </a:p>
        </p:txBody>
      </p:sp>
      <p:sp>
        <p:nvSpPr>
          <p:cNvPr id="9220" name="Номер слайда 3">
            <a:extLst>
              <a:ext uri="{FF2B5EF4-FFF2-40B4-BE49-F238E27FC236}">
                <a16:creationId xmlns:a16="http://schemas.microsoft.com/office/drawing/2014/main" xmlns="" id="{FD9BB936-C7A9-48F8-BBA4-4D9E6761158D}"/>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2FDF87-36BE-4150-8AD2-4520DE0D5656}" type="slidenum">
              <a:rPr lang="ru-RU" altLang="ru-RU" smtClean="0"/>
              <a:pPr/>
              <a:t>15</a:t>
            </a:fld>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16</a:t>
            </a:fld>
            <a:endParaRPr lang="ru-RU"/>
          </a:p>
        </p:txBody>
      </p:sp>
    </p:spTree>
    <p:extLst>
      <p:ext uri="{BB962C8B-B14F-4D97-AF65-F5344CB8AC3E}">
        <p14:creationId xmlns:p14="http://schemas.microsoft.com/office/powerpoint/2010/main" xmlns="" val="2804032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17</a:t>
            </a:fld>
            <a:endParaRPr lang="ru-RU"/>
          </a:p>
        </p:txBody>
      </p:sp>
    </p:spTree>
    <p:extLst>
      <p:ext uri="{BB962C8B-B14F-4D97-AF65-F5344CB8AC3E}">
        <p14:creationId xmlns:p14="http://schemas.microsoft.com/office/powerpoint/2010/main" xmlns="" val="2528851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a:extLst>
              <a:ext uri="{FF2B5EF4-FFF2-40B4-BE49-F238E27FC236}">
                <a16:creationId xmlns:a16="http://schemas.microsoft.com/office/drawing/2014/main" xmlns="" id="{FF5406D0-01DC-435C-9C70-69652A2F90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Заметки 2">
            <a:extLst>
              <a:ext uri="{FF2B5EF4-FFF2-40B4-BE49-F238E27FC236}">
                <a16:creationId xmlns:a16="http://schemas.microsoft.com/office/drawing/2014/main" xmlns="" id="{E79B8A6E-557E-4BDB-9965-4D85AE12829E}"/>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buNone/>
            </a:pPr>
            <a:endParaRPr lang="ru-RU" altLang="ru-RU" dirty="0"/>
          </a:p>
        </p:txBody>
      </p:sp>
      <p:sp>
        <p:nvSpPr>
          <p:cNvPr id="9220" name="Номер слайда 3">
            <a:extLst>
              <a:ext uri="{FF2B5EF4-FFF2-40B4-BE49-F238E27FC236}">
                <a16:creationId xmlns:a16="http://schemas.microsoft.com/office/drawing/2014/main" xmlns="" id="{FD9BB936-C7A9-48F8-BBA4-4D9E6761158D}"/>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2FDF87-36BE-4150-8AD2-4520DE0D5656}" type="slidenum">
              <a:rPr lang="ru-RU" altLang="ru-RU" smtClean="0"/>
              <a:pPr/>
              <a:t>18</a:t>
            </a:fld>
            <a:endParaRPr lang="ru-RU" altLang="ru-RU"/>
          </a:p>
        </p:txBody>
      </p:sp>
    </p:spTree>
    <p:extLst>
      <p:ext uri="{BB962C8B-B14F-4D97-AF65-F5344CB8AC3E}">
        <p14:creationId xmlns:p14="http://schemas.microsoft.com/office/powerpoint/2010/main" xmlns="" val="79150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19</a:t>
            </a:fld>
            <a:endParaRPr lang="ru-RU"/>
          </a:p>
        </p:txBody>
      </p:sp>
    </p:spTree>
    <p:extLst>
      <p:ext uri="{BB962C8B-B14F-4D97-AF65-F5344CB8AC3E}">
        <p14:creationId xmlns:p14="http://schemas.microsoft.com/office/powerpoint/2010/main" xmlns="" val="19105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За все время существования человечество сталкивалось со множеством испытаний и, пожалуй, самыми страшными из них были и остаются эпидемии. Не зря первому всаднику Апокалипсиса было дано имя </a:t>
            </a:r>
          </a:p>
          <a:p>
            <a:r>
              <a:rPr lang="ru-RU" dirty="0"/>
              <a:t>«Чума», ведь болезни всегда ведут за собой страх, раздор, голод и смерть. Потери от эпидемий превосходили потери на полях  сражений.</a:t>
            </a:r>
          </a:p>
        </p:txBody>
      </p:sp>
      <p:sp>
        <p:nvSpPr>
          <p:cNvPr id="4" name="Номер слайда 3"/>
          <p:cNvSpPr>
            <a:spLocks noGrp="1"/>
          </p:cNvSpPr>
          <p:nvPr>
            <p:ph type="sldNum" sz="quarter" idx="10"/>
          </p:nvPr>
        </p:nvSpPr>
        <p:spPr/>
        <p:txBody>
          <a:bodyPr/>
          <a:lstStyle/>
          <a:p>
            <a:fld id="{A5032818-C1F4-4906-9D2F-64F830868C53}" type="slidenum">
              <a:rPr lang="ru-RU" smtClean="0"/>
              <a:pPr/>
              <a:t>2</a:t>
            </a:fld>
            <a:endParaRPr lang="ru-RU"/>
          </a:p>
        </p:txBody>
      </p:sp>
    </p:spTree>
    <p:extLst>
      <p:ext uri="{BB962C8B-B14F-4D97-AF65-F5344CB8AC3E}">
        <p14:creationId xmlns:p14="http://schemas.microsoft.com/office/powerpoint/2010/main" xmlns="" val="4115527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20</a:t>
            </a:fld>
            <a:endParaRPr lang="ru-RU"/>
          </a:p>
        </p:txBody>
      </p:sp>
    </p:spTree>
    <p:extLst>
      <p:ext uri="{BB962C8B-B14F-4D97-AF65-F5344CB8AC3E}">
        <p14:creationId xmlns:p14="http://schemas.microsoft.com/office/powerpoint/2010/main" xmlns="" val="1211560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21</a:t>
            </a:fld>
            <a:endParaRPr lang="ru-RU"/>
          </a:p>
        </p:txBody>
      </p:sp>
    </p:spTree>
    <p:extLst>
      <p:ext uri="{BB962C8B-B14F-4D97-AF65-F5344CB8AC3E}">
        <p14:creationId xmlns:p14="http://schemas.microsoft.com/office/powerpoint/2010/main" xmlns="" val="1375444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22</a:t>
            </a:fld>
            <a:endParaRPr lang="ru-RU"/>
          </a:p>
        </p:txBody>
      </p:sp>
    </p:spTree>
    <p:extLst>
      <p:ext uri="{BB962C8B-B14F-4D97-AF65-F5344CB8AC3E}">
        <p14:creationId xmlns:p14="http://schemas.microsoft.com/office/powerpoint/2010/main" xmlns="" val="1746205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23</a:t>
            </a:fld>
            <a:endParaRPr lang="ru-RU"/>
          </a:p>
        </p:txBody>
      </p:sp>
    </p:spTree>
    <p:extLst>
      <p:ext uri="{BB962C8B-B14F-4D97-AF65-F5344CB8AC3E}">
        <p14:creationId xmlns:p14="http://schemas.microsoft.com/office/powerpoint/2010/main" xmlns="" val="629143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24</a:t>
            </a:fld>
            <a:endParaRPr lang="ru-RU"/>
          </a:p>
        </p:txBody>
      </p:sp>
    </p:spTree>
    <p:extLst>
      <p:ext uri="{BB962C8B-B14F-4D97-AF65-F5344CB8AC3E}">
        <p14:creationId xmlns:p14="http://schemas.microsoft.com/office/powerpoint/2010/main" xmlns="" val="160454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dirty="0">
                <a:solidFill>
                  <a:schemeClr val="tx1"/>
                </a:solidFill>
                <a:effectLst/>
                <a:ea typeface="Times New Roman" panose="02020603050405020304" pitchFamily="18" charset="0"/>
              </a:rPr>
              <a:t>Важная особенность иммунной системы человека - это ее способность к распознаванию чужеродных агентов, попадающих в организм и иммунологической памяти. Если клетки иммунной системы встретятся с каким-либо микробом, то этот контакт останется в "памяти" иммунной системы, и если тот же микроб когда-либо опять попадет в наш организм, то иммунный ответ будет гораздо более интенсивным и быстрым, по сравнению с первичным. Это происходит благодаря предварительно сформировавшейся "памяти" и различным химическим веществам, продуцируемым клетками иммунологической памяти, которые активируются при вторичном контакте.</a:t>
            </a:r>
          </a:p>
          <a:p>
            <a:r>
              <a:rPr lang="ru-RU" dirty="0">
                <a:solidFill>
                  <a:schemeClr val="tx1"/>
                </a:solidFill>
                <a:effectLst/>
                <a:ea typeface="Calibri" panose="020F0502020204030204" pitchFamily="34" charset="0"/>
                <a:cs typeface="Times New Roman" panose="02020603050405020304" pitchFamily="18" charset="0"/>
              </a:rPr>
              <a:t>Применение вакцин позволило снизить, а в некоторых случаях – полностью ликвидировать ряд болезней, от которых ранее страдали и умирали десятки тысяч детей и взрослых.</a:t>
            </a:r>
            <a:endParaRPr lang="ru-RU"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 Однако, вакцинация это одна из самых горячих тем в спорах врачей и пациентов. Самая распространенная гипотеза: вакцинация, это идея фармацевтических компаний для получения сверхприбылей при производстве и продаже вакцин. Непонимание, слухи, мифы — все это заставляет людей бояться данной процедуры, что нередко  приводит к отказу от прививок и печальным последствиям.</a:t>
            </a:r>
          </a:p>
          <a:p>
            <a:r>
              <a:rPr lang="ru-RU" sz="1200" b="1" i="0" kern="1200" dirty="0">
                <a:solidFill>
                  <a:schemeClr val="tx1"/>
                </a:solidFill>
                <a:effectLst/>
                <a:latin typeface="+mn-lt"/>
                <a:ea typeface="+mn-ea"/>
                <a:cs typeface="+mn-cs"/>
              </a:rPr>
              <a:t>Из чего состоят прививки</a:t>
            </a:r>
          </a:p>
          <a:p>
            <a:r>
              <a:rPr lang="ru-RU" sz="1200" b="0" i="0" kern="1200" dirty="0">
                <a:solidFill>
                  <a:schemeClr val="tx1"/>
                </a:solidFill>
                <a:effectLst/>
                <a:latin typeface="+mn-lt"/>
                <a:ea typeface="+mn-ea"/>
                <a:cs typeface="+mn-cs"/>
              </a:rPr>
              <a:t>Основа вакцин — это антигены (органические вещества возбудителя), которые обладают иммуногенностью (способностью вызывать иммунный ответ организма).</a:t>
            </a:r>
          </a:p>
          <a:p>
            <a:r>
              <a:rPr lang="ru-RU" sz="1200" b="0" i="0" kern="1200" dirty="0">
                <a:solidFill>
                  <a:schemeClr val="tx1"/>
                </a:solidFill>
                <a:effectLst/>
                <a:latin typeface="+mn-lt"/>
                <a:ea typeface="+mn-ea"/>
                <a:cs typeface="+mn-cs"/>
              </a:rPr>
              <a:t>Также в состав прививок могут входить адъюванты (усиливают иммунный ответ на вакцину), консерванты (предотвращают рост бактерий и грибов в препарате) и стабилизаторы (обеспечивают стабильность вакцин при хранении и перевозке).</a:t>
            </a:r>
          </a:p>
          <a:p>
            <a:r>
              <a:rPr lang="ru-RU" sz="1200" b="0" i="0" kern="1200" dirty="0">
                <a:solidFill>
                  <a:schemeClr val="tx1"/>
                </a:solidFill>
                <a:effectLst/>
                <a:latin typeface="+mn-lt"/>
                <a:ea typeface="+mn-ea"/>
                <a:cs typeface="+mn-cs"/>
              </a:rPr>
              <a:t>Прививки — одни из самых безопасных медицинских препаратов. Система оценки безопасности вакцин включает пять уровней контроля — от производства до прививочного кабинета.</a:t>
            </a:r>
          </a:p>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3</a:t>
            </a:fld>
            <a:endParaRPr lang="ru-RU"/>
          </a:p>
        </p:txBody>
      </p:sp>
    </p:spTree>
    <p:extLst>
      <p:ext uri="{BB962C8B-B14F-4D97-AF65-F5344CB8AC3E}">
        <p14:creationId xmlns:p14="http://schemas.microsoft.com/office/powerpoint/2010/main" xmlns="" val="145668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a:t>Именно инфекционные заболевания , наряду с насильственными причинами смерти ( войны, убийства, природные катастрофы) приводили к тому, что:</a:t>
            </a:r>
          </a:p>
          <a:p>
            <a:pPr algn="just"/>
            <a:r>
              <a:rPr lang="ru-RU" sz="1200" dirty="0"/>
              <a:t>По мнению ряда ученых, средняя продолжительность жизни неандертальца была в среднем 22,9 года.</a:t>
            </a:r>
          </a:p>
          <a:p>
            <a:pPr algn="just"/>
            <a:r>
              <a:rPr lang="ru-RU" sz="1200" dirty="0"/>
              <a:t>В конце эпохи неолита (около </a:t>
            </a:r>
            <a:r>
              <a:rPr lang="en-US" sz="1200" dirty="0"/>
              <a:t>VIII-III</a:t>
            </a:r>
            <a:r>
              <a:rPr lang="ru-RU" sz="1200" dirty="0"/>
              <a:t> тыс. до н.э.) — 20-25 лет.</a:t>
            </a:r>
          </a:p>
          <a:p>
            <a:pPr algn="just"/>
            <a:r>
              <a:rPr lang="ru-RU" sz="1200" dirty="0"/>
              <a:t>В эпоху бронзы и железа конец (</a:t>
            </a:r>
            <a:r>
              <a:rPr lang="en-US" sz="1200" dirty="0"/>
              <a:t>IV</a:t>
            </a:r>
            <a:r>
              <a:rPr lang="ru-RU" sz="1200" dirty="0"/>
              <a:t> — начало | тыс. до н.э.) -до 30 лет.</a:t>
            </a:r>
          </a:p>
          <a:p>
            <a:pPr algn="just"/>
            <a:r>
              <a:rPr lang="ru-RU" sz="1200" dirty="0"/>
              <a:t>В античном Средиземноморье - от 30 лет до 40 лет.</a:t>
            </a:r>
          </a:p>
          <a:p>
            <a:pPr algn="just"/>
            <a:r>
              <a:rPr lang="ru-RU" sz="1200" dirty="0"/>
              <a:t>В средние века около 30 лет.</a:t>
            </a:r>
          </a:p>
          <a:p>
            <a:pPr algn="just"/>
            <a:r>
              <a:rPr lang="ru-RU" sz="1200" dirty="0"/>
              <a:t>К 1900г. Стала чуть более 45 лет. </a:t>
            </a:r>
          </a:p>
          <a:p>
            <a:pPr algn="just"/>
            <a:r>
              <a:rPr lang="ru-RU" sz="1200" dirty="0"/>
              <a:t>• И лишь к концу 20в. Превысила 70 лет, оставаясь такой до нынешних времён.</a:t>
            </a:r>
          </a:p>
          <a:p>
            <a:pPr algn="just"/>
            <a:r>
              <a:rPr lang="ru-RU" sz="1200" dirty="0"/>
              <a:t>Начиная с 1920 г. основным фактором, увеличившим среднюю продолжительность жизни, стала успешная борьба с детской смертностью.</a:t>
            </a:r>
          </a:p>
          <a:p>
            <a:pPr algn="just"/>
            <a:r>
              <a:rPr lang="ru-RU" sz="1200" dirty="0"/>
              <a:t>Начиная с 1970 г. главную роль в увеличении продолжительности жизни стал играть прогресс поддержания жизни пожилых людей.</a:t>
            </a:r>
          </a:p>
          <a:p>
            <a:r>
              <a:rPr lang="ru-RU" dirty="0"/>
              <a:t>В период первой мировой войны было убито более 8 миллионов человек, ранено более 17 миллионов человек, в то время как в период пандемии гриппа 1918-1919 год заболело более 100 млн. человек, умерло </a:t>
            </a:r>
          </a:p>
          <a:p>
            <a:r>
              <a:rPr lang="ru-RU" dirty="0"/>
              <a:t>более 20 млн.</a:t>
            </a:r>
          </a:p>
          <a:p>
            <a:r>
              <a:rPr lang="ru-RU" dirty="0"/>
              <a:t>Во всех странах существуют уязвимые и труднодоступные группы населения, поэтому вспышки инфекционных болезней продолжают распространяться в регионах.</a:t>
            </a:r>
          </a:p>
        </p:txBody>
      </p:sp>
      <p:sp>
        <p:nvSpPr>
          <p:cNvPr id="4" name="Номер слайда 3"/>
          <p:cNvSpPr>
            <a:spLocks noGrp="1"/>
          </p:cNvSpPr>
          <p:nvPr>
            <p:ph type="sldNum" sz="quarter" idx="10"/>
          </p:nvPr>
        </p:nvSpPr>
        <p:spPr/>
        <p:txBody>
          <a:bodyPr/>
          <a:lstStyle/>
          <a:p>
            <a:fld id="{A5032818-C1F4-4906-9D2F-64F830868C53}" type="slidenum">
              <a:rPr lang="ru-RU" smtClean="0"/>
              <a:pPr/>
              <a:t>4</a:t>
            </a:fld>
            <a:endParaRPr lang="ru-RU"/>
          </a:p>
        </p:txBody>
      </p:sp>
    </p:spTree>
    <p:extLst>
      <p:ext uri="{BB962C8B-B14F-4D97-AF65-F5344CB8AC3E}">
        <p14:creationId xmlns:p14="http://schemas.microsoft.com/office/powerpoint/2010/main" xmlns="" val="328555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b="0" i="0" kern="1200" dirty="0">
                <a:solidFill>
                  <a:schemeClr val="tx1"/>
                </a:solidFill>
                <a:effectLst/>
                <a:latin typeface="+mn-lt"/>
                <a:ea typeface="+mn-ea"/>
                <a:cs typeface="+mn-cs"/>
              </a:rPr>
              <a:t>История вакцинации началась с борьбы с оспой, которая долгое время была болезнью № 1 в Европе и Америке. Смертность от нее в средние века достигала 90%.</a:t>
            </a:r>
          </a:p>
          <a:p>
            <a:r>
              <a:rPr lang="ru-RU" sz="1200" b="0" i="0" kern="1200" dirty="0">
                <a:solidFill>
                  <a:schemeClr val="tx1"/>
                </a:solidFill>
                <a:effectLst/>
                <a:latin typeface="+mn-lt"/>
                <a:ea typeface="+mn-ea"/>
                <a:cs typeface="+mn-cs"/>
              </a:rPr>
              <a:t>Для защиты от болезни врачи стали применять вариоляцию — они вкладывали оспенные струпья в ноздри, втирали жидкость из оспенных пузырьков в кожу и делали укол оспенным материалом. Процедура вызывала легкую форму болезни, человек приобретал иммунитет к инфекции и больше оспой не заболевал.</a:t>
            </a:r>
          </a:p>
          <a:p>
            <a:r>
              <a:rPr lang="ru-RU" sz="1200" b="0" i="0" kern="1200" dirty="0">
                <a:solidFill>
                  <a:schemeClr val="tx1"/>
                </a:solidFill>
                <a:effectLst/>
                <a:latin typeface="+mn-lt"/>
                <a:ea typeface="+mn-ea"/>
                <a:cs typeface="+mn-cs"/>
              </a:rPr>
              <a:t> В Российском государстве натуральная оспа приняла большие масштабы. В Санкт-Петербург был приглашен английский доктор Томас </a:t>
            </a:r>
            <a:r>
              <a:rPr lang="ru-RU" sz="1200" b="0" i="0" kern="1200" dirty="0" err="1">
                <a:solidFill>
                  <a:schemeClr val="tx1"/>
                </a:solidFill>
                <a:effectLst/>
                <a:latin typeface="+mn-lt"/>
                <a:ea typeface="+mn-ea"/>
                <a:cs typeface="+mn-cs"/>
              </a:rPr>
              <a:t>Димсдейл</a:t>
            </a:r>
            <a:r>
              <a:rPr lang="ru-RU" sz="1200" b="0" i="0" kern="1200" dirty="0">
                <a:solidFill>
                  <a:schemeClr val="tx1"/>
                </a:solidFill>
                <a:effectLst/>
                <a:latin typeface="+mn-lt"/>
                <a:ea typeface="+mn-ea"/>
                <a:cs typeface="+mn-cs"/>
              </a:rPr>
              <a:t>, для того, чтобы провести вариоляцию среди группы населения. Для наименьшего сопротивления населения, императрица Екатерина Вторая приняла решение, что подаст пример народу. В Царском селе Екатерине Второй втайне совершили прививку (</a:t>
            </a:r>
            <a:r>
              <a:rPr lang="ru-RU" sz="1200" b="0" i="0" kern="1200" dirty="0" err="1">
                <a:solidFill>
                  <a:schemeClr val="tx1"/>
                </a:solidFill>
                <a:effectLst/>
                <a:latin typeface="+mn-lt"/>
                <a:ea typeface="+mn-ea"/>
                <a:cs typeface="+mn-cs"/>
              </a:rPr>
              <a:t>вариоляционного</a:t>
            </a:r>
            <a:r>
              <a:rPr lang="ru-RU" sz="1200" b="0" i="0" kern="1200" dirty="0">
                <a:solidFill>
                  <a:schemeClr val="tx1"/>
                </a:solidFill>
                <a:effectLst/>
                <a:latin typeface="+mn-lt"/>
                <a:ea typeface="+mn-ea"/>
                <a:cs typeface="+mn-cs"/>
              </a:rPr>
              <a:t> типа) первую в России. Биологический материал взяли от мальчишки Саши Маркова, который был крестьянином. В дальнейшем Саше дали фамилию Марков-Оспенный и дворянство. В 1768 году, в разгар эпидемии оспы процедуру вариоляции первой в России прошла императрица Екатерина Вторая и ее сын Павел. По примеру императрицы привились многие придворные, а врач, которого пригласили для проведения вариоляции, за свою работу получил титул барона. </a:t>
            </a:r>
          </a:p>
          <a:p>
            <a:r>
              <a:rPr lang="ru-RU" sz="1200" b="0" i="0" kern="1200" dirty="0">
                <a:solidFill>
                  <a:schemeClr val="tx1"/>
                </a:solidFill>
                <a:effectLst/>
                <a:latin typeface="+mn-lt"/>
                <a:ea typeface="+mn-ea"/>
                <a:cs typeface="+mn-cs"/>
              </a:rPr>
              <a:t> По всей стране были учреждены оспенные дома.</a:t>
            </a:r>
          </a:p>
          <a:p>
            <a:r>
              <a:rPr lang="ru-RU" sz="1200" b="0" i="0" kern="1200" dirty="0">
                <a:solidFill>
                  <a:schemeClr val="tx1"/>
                </a:solidFill>
                <a:effectLst/>
                <a:latin typeface="+mn-lt"/>
                <a:ea typeface="+mn-ea"/>
                <a:cs typeface="+mn-cs"/>
              </a:rPr>
              <a:t>К 1780 году вариоляцию прошли больше 20 тысяч человек.</a:t>
            </a:r>
          </a:p>
          <a:p>
            <a:r>
              <a:rPr lang="ru-RU" sz="1200" b="0" i="0" kern="1200" dirty="0">
                <a:solidFill>
                  <a:schemeClr val="tx1"/>
                </a:solidFill>
                <a:effectLst/>
                <a:latin typeface="+mn-lt"/>
                <a:ea typeface="+mn-ea"/>
                <a:cs typeface="+mn-cs"/>
              </a:rPr>
              <a:t>В обязательном порядке прививки делали сиротам в воспитательных домах Санкт-Петербурга и Москвы, а также поступающим в училище при Академии художеств, в кадетский корпус и Смольный институт.</a:t>
            </a:r>
          </a:p>
          <a:p>
            <a:r>
              <a:rPr lang="ru-RU" sz="1200" b="0" i="0" kern="1200" dirty="0">
                <a:solidFill>
                  <a:schemeClr val="tx1"/>
                </a:solidFill>
                <a:effectLst/>
                <a:latin typeface="+mn-lt"/>
                <a:ea typeface="+mn-ea"/>
                <a:cs typeface="+mn-cs"/>
              </a:rPr>
              <a:t>Родители, добровольно привившие своих детей получали от государства серебряный рубль. В XIX веке врачей, прививавших население от оспы награждали памятной медалью.</a:t>
            </a:r>
          </a:p>
          <a:p>
            <a:r>
              <a:rPr lang="ru-RU" sz="1200" b="0" i="0" kern="1200" dirty="0">
                <a:solidFill>
                  <a:schemeClr val="tx1"/>
                </a:solidFill>
                <a:effectLst/>
                <a:latin typeface="+mn-lt"/>
                <a:ea typeface="+mn-ea"/>
                <a:cs typeface="+mn-cs"/>
              </a:rPr>
              <a:t>В 1796 году английский доктор Эдвард Дженнер нашел более безопасный способ вакцинации. Он заметил, что фермеры, которые работали с животными, зараженными коровьей оспой, не болели оспой натуральной. Доктор предположил, что коровья оспа дает иммунитет и убедился в этом, привив коровьей оспой крестьянских детей. Он же придумал слово вакцина — от латинского «</a:t>
            </a:r>
            <a:r>
              <a:rPr lang="ru-RU" sz="1200" b="0" i="0" kern="1200" dirty="0" err="1">
                <a:solidFill>
                  <a:schemeClr val="tx1"/>
                </a:solidFill>
                <a:effectLst/>
                <a:latin typeface="+mn-lt"/>
                <a:ea typeface="+mn-ea"/>
                <a:cs typeface="+mn-cs"/>
              </a:rPr>
              <a:t>vaccа</a:t>
            </a:r>
            <a:r>
              <a:rPr lang="ru-RU" sz="1200" b="0" i="0" kern="1200" dirty="0">
                <a:solidFill>
                  <a:schemeClr val="tx1"/>
                </a:solidFill>
                <a:effectLst/>
                <a:latin typeface="+mn-lt"/>
                <a:ea typeface="+mn-ea"/>
                <a:cs typeface="+mn-cs"/>
              </a:rPr>
              <a:t>» (корова). Первая прививка от натуральной оспы в России по методике, предложенной английским врачом Дженнером, была сделана в 1801 году. Прививку провел профессор Е. Мухин. Он привил Антона Петрова из Московского воспитательного дома. После вакцинации мальчику дали фамилию </a:t>
            </a:r>
            <a:r>
              <a:rPr lang="ru-RU" sz="1200" b="0" i="0" kern="1200" dirty="0" err="1">
                <a:solidFill>
                  <a:schemeClr val="tx1"/>
                </a:solidFill>
                <a:effectLst/>
                <a:latin typeface="+mn-lt"/>
                <a:ea typeface="+mn-ea"/>
                <a:cs typeface="+mn-cs"/>
              </a:rPr>
              <a:t>Вакцинов</a:t>
            </a:r>
            <a:r>
              <a:rPr lang="ru-RU" sz="1200" b="0" i="0" kern="1200" dirty="0">
                <a:solidFill>
                  <a:schemeClr val="tx1"/>
                </a:solidFill>
                <a:effectLst/>
                <a:latin typeface="+mn-lt"/>
                <a:ea typeface="+mn-ea"/>
                <a:cs typeface="+mn-cs"/>
              </a:rPr>
              <a:t>, а так же назначили пенсион.</a:t>
            </a:r>
          </a:p>
          <a:p>
            <a:r>
              <a:rPr lang="ru-RU" sz="1200" b="0" i="0" kern="1200" dirty="0">
                <a:solidFill>
                  <a:schemeClr val="tx1"/>
                </a:solidFill>
                <a:effectLst/>
                <a:latin typeface="+mn-lt"/>
                <a:ea typeface="+mn-ea"/>
                <a:cs typeface="+mn-cs"/>
              </a:rPr>
              <a:t>Научный подход к вакцинации спустя 100 лет обосновал французский химик Луи Пастер.  Он нашел способ ослабить возбудитель таким образом, чтобы он стал безопасным для человека, но при этом формировал защитный иммунитет. эра иммунизации началась с научного подхода к вакцинации Луи Пастера.</a:t>
            </a:r>
          </a:p>
          <a:p>
            <a:r>
              <a:rPr lang="ru-RU" sz="1200" b="0" i="0" kern="1200" dirty="0">
                <a:solidFill>
                  <a:schemeClr val="tx1"/>
                </a:solidFill>
                <a:effectLst/>
                <a:latin typeface="+mn-lt"/>
                <a:ea typeface="+mn-ea"/>
                <a:cs typeface="+mn-cs"/>
              </a:rPr>
              <a:t>Его метод введения в организм ослабленных возбудителей для предупреждения их роста  позволил остановить смертельные эпидемии по всему миру.</a:t>
            </a:r>
          </a:p>
          <a:p>
            <a:r>
              <a:rPr lang="ru-RU" sz="1200" b="0" i="0" kern="1200" dirty="0">
                <a:solidFill>
                  <a:schemeClr val="tx1"/>
                </a:solidFill>
                <a:effectLst/>
                <a:latin typeface="+mn-lt"/>
                <a:ea typeface="+mn-ea"/>
                <a:cs typeface="+mn-cs"/>
              </a:rPr>
              <a:t>Луи Пастер – вклад в науку</a:t>
            </a:r>
          </a:p>
          <a:p>
            <a:r>
              <a:rPr lang="ru-RU" sz="1200" b="0" i="0" kern="1200" dirty="0">
                <a:solidFill>
                  <a:schemeClr val="tx1"/>
                </a:solidFill>
                <a:effectLst/>
                <a:latin typeface="+mn-lt"/>
                <a:ea typeface="+mn-ea"/>
                <a:cs typeface="+mn-cs"/>
              </a:rPr>
              <a:t>➢ Заложил основы технической и промышленной микробиологии</a:t>
            </a:r>
          </a:p>
          <a:p>
            <a:r>
              <a:rPr lang="ru-RU" sz="1200" b="0" i="0" kern="1200" dirty="0">
                <a:solidFill>
                  <a:schemeClr val="tx1"/>
                </a:solidFill>
                <a:effectLst/>
                <a:latin typeface="+mn-lt"/>
                <a:ea typeface="+mn-ea"/>
                <a:cs typeface="+mn-cs"/>
              </a:rPr>
              <a:t>➢ Разработал принципы асептики и антисептики</a:t>
            </a:r>
          </a:p>
          <a:p>
            <a:r>
              <a:rPr lang="ru-RU" sz="1200" b="0" i="0" kern="1200" dirty="0">
                <a:solidFill>
                  <a:schemeClr val="tx1"/>
                </a:solidFill>
                <a:effectLst/>
                <a:latin typeface="+mn-lt"/>
                <a:ea typeface="+mn-ea"/>
                <a:cs typeface="+mn-cs"/>
              </a:rPr>
              <a:t>➢ Выделил возбудителя сибирской язвы</a:t>
            </a:r>
          </a:p>
          <a:p>
            <a:r>
              <a:rPr lang="ru-RU" sz="1200" b="0" i="0" kern="1200" dirty="0">
                <a:solidFill>
                  <a:schemeClr val="tx1"/>
                </a:solidFill>
                <a:effectLst/>
                <a:latin typeface="+mn-lt"/>
                <a:ea typeface="+mn-ea"/>
                <a:cs typeface="+mn-cs"/>
              </a:rPr>
              <a:t>➢ Разработал вакцину против бешенства</a:t>
            </a:r>
          </a:p>
          <a:p>
            <a:r>
              <a:rPr lang="ru-RU" sz="1200" b="0" i="0" kern="1200" dirty="0">
                <a:solidFill>
                  <a:schemeClr val="tx1"/>
                </a:solidFill>
                <a:effectLst/>
                <a:latin typeface="+mn-lt"/>
                <a:ea typeface="+mn-ea"/>
                <a:cs typeface="+mn-cs"/>
              </a:rPr>
              <a:t>➢ Предложил метод обработки продуктов - пастеризация</a:t>
            </a:r>
          </a:p>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5</a:t>
            </a:fld>
            <a:endParaRPr lang="ru-RU"/>
          </a:p>
        </p:txBody>
      </p:sp>
    </p:spTree>
    <p:extLst>
      <p:ext uri="{BB962C8B-B14F-4D97-AF65-F5344CB8AC3E}">
        <p14:creationId xmlns:p14="http://schemas.microsoft.com/office/powerpoint/2010/main" xmlns="" val="405239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b="0" i="0" kern="1200" dirty="0">
                <a:solidFill>
                  <a:schemeClr val="tx1"/>
                </a:solidFill>
                <a:effectLst/>
                <a:latin typeface="+mn-lt"/>
                <a:ea typeface="+mn-ea"/>
                <a:cs typeface="+mn-cs"/>
              </a:rPr>
              <a:t>Обязательная вакцинация была введена в России в 1919 году. Тогда был подписан декрет «Об обязательном оспопрививании». Благодаря массовой вакцинации с 1937 года вспышки инфекции на территории нашей страны не фиксировались.</a:t>
            </a:r>
          </a:p>
          <a:p>
            <a:r>
              <a:rPr lang="ru-RU" sz="1200" b="0" i="0" kern="1200" dirty="0">
                <a:solidFill>
                  <a:schemeClr val="tx1"/>
                </a:solidFill>
                <a:effectLst/>
                <a:latin typeface="+mn-lt"/>
                <a:ea typeface="+mn-ea"/>
                <a:cs typeface="+mn-cs"/>
              </a:rPr>
              <a:t>В 1925 году в СССР также была введена массовая вакцинация от туберкулеза, что позволило существенно снизить заболеваемость.</a:t>
            </a:r>
          </a:p>
          <a:p>
            <a:r>
              <a:rPr lang="ru-RU" dirty="0"/>
              <a:t/>
            </a:r>
            <a:br>
              <a:rPr lang="ru-RU" dirty="0"/>
            </a:br>
            <a:r>
              <a:rPr lang="ru-RU" sz="1200" b="0" i="0" kern="1200" dirty="0">
                <a:solidFill>
                  <a:schemeClr val="tx1"/>
                </a:solidFill>
                <a:effectLst/>
                <a:latin typeface="+mn-lt"/>
                <a:ea typeface="+mn-ea"/>
                <a:cs typeface="+mn-cs"/>
              </a:rPr>
              <a:t>Первый перечень прививок, рекомендованный детям, появился в СССР в 1958 году. Тогда он предусматривал вакцинацию от пяти инфекций — оспы, туберкулеза, коклюша, дифтерии и полиомиелита.</a:t>
            </a:r>
          </a:p>
          <a:p>
            <a:r>
              <a:rPr lang="ru-RU" sz="1200" b="0" i="0" kern="1200" dirty="0">
                <a:solidFill>
                  <a:schemeClr val="tx1"/>
                </a:solidFill>
                <a:effectLst/>
                <a:latin typeface="+mn-lt"/>
                <a:ea typeface="+mn-ea"/>
                <a:cs typeface="+mn-cs"/>
              </a:rPr>
              <a:t>Сегодня Национальный календарь профилактических прививок включает плановые профилактические прививки против 13 инфекционный болезней: вирусного гепатита В, дифтерии, коклюша, кори, краснухи, полиомиелита, столбняка, туберкулеза, эпидемического паротита, гемофильной инфекции, пневмококковой инфекции, ветряной оспы и гриппа.</a:t>
            </a:r>
          </a:p>
          <a:p>
            <a:r>
              <a:rPr lang="ru-RU" dirty="0"/>
              <a:t/>
            </a:r>
            <a:br>
              <a:rPr lang="ru-RU" dirty="0"/>
            </a:br>
            <a:r>
              <a:rPr lang="ru-RU" sz="1200" b="0" i="0" kern="1200" dirty="0">
                <a:solidFill>
                  <a:schemeClr val="tx1"/>
                </a:solidFill>
                <a:effectLst/>
                <a:latin typeface="+mn-lt"/>
                <a:ea typeface="+mn-ea"/>
                <a:cs typeface="+mn-cs"/>
              </a:rPr>
              <a:t>Об эффективности вакцинации говорят цифры. В 60-е годы из 90 млн рожденных в мире детей от инфекций, которые сегодня считаются </a:t>
            </a:r>
            <a:r>
              <a:rPr lang="ru-RU" sz="1200" b="0" i="0" kern="1200" dirty="0" err="1">
                <a:solidFill>
                  <a:schemeClr val="tx1"/>
                </a:solidFill>
                <a:effectLst/>
                <a:latin typeface="+mn-lt"/>
                <a:ea typeface="+mn-ea"/>
                <a:cs typeface="+mn-cs"/>
              </a:rPr>
              <a:t>вакциноуправляемыми</a:t>
            </a:r>
            <a:r>
              <a:rPr lang="ru-RU" sz="1200" b="0" i="0" kern="1200" dirty="0">
                <a:solidFill>
                  <a:schemeClr val="tx1"/>
                </a:solidFill>
                <a:effectLst/>
                <a:latin typeface="+mn-lt"/>
                <a:ea typeface="+mn-ea"/>
                <a:cs typeface="+mn-cs"/>
              </a:rPr>
              <a:t>, ежегодно умирало 5 млн детей и еще столько же становилось инвалидами. Благодаря массовой вакцинации удалось полностью искоренить натуральную оспу (победа над ней была объявлена в 1980 году) и на 99% снизить количество случаев вирусного полиомиелита (к 1988 году), в 4 регионах мира — полностью ликвидировать. Благодаря прививкам снизилась детская смертность и увеличилась продолжительности жизни.</a:t>
            </a:r>
          </a:p>
          <a:p>
            <a:r>
              <a:rPr lang="ru-RU" sz="1200" b="0" i="0" kern="1200" dirty="0">
                <a:solidFill>
                  <a:schemeClr val="tx1"/>
                </a:solidFill>
                <a:effectLst/>
                <a:latin typeface="+mn-lt"/>
                <a:ea typeface="+mn-ea"/>
                <a:cs typeface="+mn-cs"/>
              </a:rPr>
              <a:t>Однако любые отклонения от графика вакцинации приводят к вспышкам инфекции. Подтверждение тому — рост заболеваемости дифтерией в конце 1980 г. – начале 1990 годов и корью, которая наблюдается в наши дни.)</a:t>
            </a:r>
          </a:p>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6</a:t>
            </a:fld>
            <a:endParaRPr lang="ru-RU"/>
          </a:p>
        </p:txBody>
      </p:sp>
    </p:spTree>
    <p:extLst>
      <p:ext uri="{BB962C8B-B14F-4D97-AF65-F5344CB8AC3E}">
        <p14:creationId xmlns:p14="http://schemas.microsoft.com/office/powerpoint/2010/main" xmlns="" val="355591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a:extLst>
              <a:ext uri="{FF2B5EF4-FFF2-40B4-BE49-F238E27FC236}">
                <a16:creationId xmlns:a16="http://schemas.microsoft.com/office/drawing/2014/main" xmlns="" id="{FF5406D0-01DC-435C-9C70-69652A2F90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Заметки 2">
            <a:extLst>
              <a:ext uri="{FF2B5EF4-FFF2-40B4-BE49-F238E27FC236}">
                <a16:creationId xmlns:a16="http://schemas.microsoft.com/office/drawing/2014/main" xmlns="" id="{E79B8A6E-557E-4BDB-9965-4D85AE12829E}"/>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buNone/>
            </a:pPr>
            <a:r>
              <a:rPr lang="ru-RU" sz="1200" b="1" i="0" kern="1200" dirty="0">
                <a:solidFill>
                  <a:schemeClr val="tx1"/>
                </a:solidFill>
                <a:effectLst/>
                <a:latin typeface="+mn-lt"/>
                <a:ea typeface="+mn-ea"/>
                <a:cs typeface="+mn-cs"/>
              </a:rPr>
              <a:t>Как работают вакцины</a:t>
            </a:r>
          </a:p>
          <a:p>
            <a:r>
              <a:rPr lang="ru-RU" sz="1200" b="0" i="0" kern="1200" dirty="0">
                <a:solidFill>
                  <a:schemeClr val="tx1"/>
                </a:solidFill>
                <a:effectLst/>
                <a:latin typeface="+mn-lt"/>
                <a:ea typeface="+mn-ea"/>
                <a:cs typeface="+mn-cs"/>
              </a:rPr>
              <a:t>Невосприимчивость к инфекционным заболеваниям человеку дает приобретенный иммунитет. Его можно получить двумя способами.</a:t>
            </a:r>
          </a:p>
          <a:p>
            <a:r>
              <a:rPr lang="ru-RU" sz="1200" b="0" i="0" kern="1200" dirty="0">
                <a:solidFill>
                  <a:schemeClr val="tx1"/>
                </a:solidFill>
                <a:effectLst/>
                <a:latin typeface="+mn-lt"/>
                <a:ea typeface="+mn-ea"/>
                <a:cs typeface="+mn-cs"/>
              </a:rPr>
              <a:t>Первый — перенести инфекцию и приобрести к ней защитные антитела. Этот путь чреват развитием осложнений, которые могут привести к инвалидности или смерти.  </a:t>
            </a:r>
          </a:p>
          <a:p>
            <a:r>
              <a:rPr lang="ru-RU" sz="1200" b="0" i="0" kern="1200" dirty="0">
                <a:solidFill>
                  <a:schemeClr val="tx1"/>
                </a:solidFill>
                <a:effectLst/>
                <a:latin typeface="+mn-lt"/>
                <a:ea typeface="+mn-ea"/>
                <a:cs typeface="+mn-cs"/>
              </a:rPr>
              <a:t>Второй — познакомить иммунную систему с инфекцией безопасным способом — ввести в организм ослабленные или убитые возбудители инфекций (либо их компоненты), которые также вызывают образование защитных антител, но не причиняют организму вреда.  После повторной встречи с возбудителем (при инфицировании) возникает быстрый интенсивный иммунный ответ, который препятствует развитию заболевания или приводит к тому, что оно протекает в легкой форме. Этот способ лежит в основе вакцинации.</a:t>
            </a:r>
          </a:p>
          <a:p>
            <a:pPr marL="0" indent="0" algn="just">
              <a:buNone/>
            </a:pPr>
            <a:endParaRPr lang="ru-RU" altLang="ru-RU" dirty="0"/>
          </a:p>
        </p:txBody>
      </p:sp>
      <p:sp>
        <p:nvSpPr>
          <p:cNvPr id="9220" name="Номер слайда 3">
            <a:extLst>
              <a:ext uri="{FF2B5EF4-FFF2-40B4-BE49-F238E27FC236}">
                <a16:creationId xmlns:a16="http://schemas.microsoft.com/office/drawing/2014/main" xmlns="" id="{FD9BB936-C7A9-48F8-BBA4-4D9E6761158D}"/>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2FDF87-36BE-4150-8AD2-4520DE0D5656}" type="slidenum">
              <a:rPr lang="ru-RU" altLang="ru-RU" smtClean="0"/>
              <a:pPr/>
              <a:t>7</a:t>
            </a:fld>
            <a:endParaRPr lang="ru-RU" altLang="ru-RU"/>
          </a:p>
        </p:txBody>
      </p:sp>
    </p:spTree>
    <p:extLst>
      <p:ext uri="{BB962C8B-B14F-4D97-AF65-F5344CB8AC3E}">
        <p14:creationId xmlns:p14="http://schemas.microsoft.com/office/powerpoint/2010/main" xmlns="" val="271466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8</a:t>
            </a:fld>
            <a:endParaRPr lang="ru-RU"/>
          </a:p>
        </p:txBody>
      </p:sp>
    </p:spTree>
    <p:extLst>
      <p:ext uri="{BB962C8B-B14F-4D97-AF65-F5344CB8AC3E}">
        <p14:creationId xmlns:p14="http://schemas.microsoft.com/office/powerpoint/2010/main" xmlns="" val="300522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32818-C1F4-4906-9D2F-64F830868C53}" type="slidenum">
              <a:rPr lang="ru-RU" smtClean="0"/>
              <a:pPr/>
              <a:t>9</a:t>
            </a:fld>
            <a:endParaRPr lang="ru-RU"/>
          </a:p>
        </p:txBody>
      </p:sp>
    </p:spTree>
    <p:extLst>
      <p:ext uri="{BB962C8B-B14F-4D97-AF65-F5344CB8AC3E}">
        <p14:creationId xmlns:p14="http://schemas.microsoft.com/office/powerpoint/2010/main" xmlns="" val="381883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B998E9-510D-7D16-145D-10EAE12E98E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858549FC-1D0F-34D0-2BB1-A1705FB49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EB10E884-F62B-F089-AAD0-E2611F12984D}"/>
              </a:ext>
            </a:extLst>
          </p:cNvPr>
          <p:cNvSpPr>
            <a:spLocks noGrp="1"/>
          </p:cNvSpPr>
          <p:nvPr>
            <p:ph type="dt" sz="half" idx="10"/>
          </p:nvPr>
        </p:nvSpPr>
        <p:spPr/>
        <p:txBody>
          <a:bodyPr/>
          <a:lstStyle/>
          <a:p>
            <a:fld id="{FE4AB96E-5BAA-4A49-8328-191FCB1EB03A}" type="datetimeFigureOut">
              <a:rPr lang="ru-RU" smtClean="0"/>
              <a:pPr/>
              <a:t>21.04.2025</a:t>
            </a:fld>
            <a:endParaRPr lang="ru-RU"/>
          </a:p>
        </p:txBody>
      </p:sp>
      <p:sp>
        <p:nvSpPr>
          <p:cNvPr id="5" name="Нижний колонтитул 4">
            <a:extLst>
              <a:ext uri="{FF2B5EF4-FFF2-40B4-BE49-F238E27FC236}">
                <a16:creationId xmlns:a16="http://schemas.microsoft.com/office/drawing/2014/main" xmlns="" id="{4F1D7024-BD2F-0A28-AC07-B2F9529FA0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0E41C6C-303D-6941-A943-56FEE5814DEB}"/>
              </a:ext>
            </a:extLst>
          </p:cNvPr>
          <p:cNvSpPr>
            <a:spLocks noGrp="1"/>
          </p:cNvSpPr>
          <p:nvPr>
            <p:ph type="sldNum" sz="quarter" idx="12"/>
          </p:nvPr>
        </p:nvSpPr>
        <p:spPr/>
        <p:txBody>
          <a:body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270292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7A793EF-CD64-D3EA-8438-13224F8C85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8DB82FE5-3328-BD71-5244-3045267EE79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AD7766F-C249-16F6-E5D4-DF532E5CF5E2}"/>
              </a:ext>
            </a:extLst>
          </p:cNvPr>
          <p:cNvSpPr>
            <a:spLocks noGrp="1"/>
          </p:cNvSpPr>
          <p:nvPr>
            <p:ph type="dt" sz="half" idx="10"/>
          </p:nvPr>
        </p:nvSpPr>
        <p:spPr/>
        <p:txBody>
          <a:bodyPr/>
          <a:lstStyle/>
          <a:p>
            <a:fld id="{FE4AB96E-5BAA-4A49-8328-191FCB1EB03A}" type="datetimeFigureOut">
              <a:rPr lang="ru-RU" smtClean="0"/>
              <a:pPr/>
              <a:t>21.04.2025</a:t>
            </a:fld>
            <a:endParaRPr lang="ru-RU"/>
          </a:p>
        </p:txBody>
      </p:sp>
      <p:sp>
        <p:nvSpPr>
          <p:cNvPr id="5" name="Нижний колонтитул 4">
            <a:extLst>
              <a:ext uri="{FF2B5EF4-FFF2-40B4-BE49-F238E27FC236}">
                <a16:creationId xmlns:a16="http://schemas.microsoft.com/office/drawing/2014/main" xmlns="" id="{E34E4F00-5851-D4DB-EF54-D3888D0803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E170FC1-28C3-DE9E-A0B7-A4D2BBD869A0}"/>
              </a:ext>
            </a:extLst>
          </p:cNvPr>
          <p:cNvSpPr>
            <a:spLocks noGrp="1"/>
          </p:cNvSpPr>
          <p:nvPr>
            <p:ph type="sldNum" sz="quarter" idx="12"/>
          </p:nvPr>
        </p:nvSpPr>
        <p:spPr/>
        <p:txBody>
          <a:body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122580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BA3ED1D-168F-606C-CEA3-94C0059D124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E58E5646-7F50-9AEA-4945-6BB6619372A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4DC5090-C986-15B1-D16E-5F003B2EF56D}"/>
              </a:ext>
            </a:extLst>
          </p:cNvPr>
          <p:cNvSpPr>
            <a:spLocks noGrp="1"/>
          </p:cNvSpPr>
          <p:nvPr>
            <p:ph type="dt" sz="half" idx="10"/>
          </p:nvPr>
        </p:nvSpPr>
        <p:spPr/>
        <p:txBody>
          <a:bodyPr/>
          <a:lstStyle/>
          <a:p>
            <a:fld id="{FE4AB96E-5BAA-4A49-8328-191FCB1EB03A}" type="datetimeFigureOut">
              <a:rPr lang="ru-RU" smtClean="0"/>
              <a:pPr/>
              <a:t>21.04.2025</a:t>
            </a:fld>
            <a:endParaRPr lang="ru-RU"/>
          </a:p>
        </p:txBody>
      </p:sp>
      <p:sp>
        <p:nvSpPr>
          <p:cNvPr id="5" name="Нижний колонтитул 4">
            <a:extLst>
              <a:ext uri="{FF2B5EF4-FFF2-40B4-BE49-F238E27FC236}">
                <a16:creationId xmlns:a16="http://schemas.microsoft.com/office/drawing/2014/main" xmlns="" id="{BDF1A413-D8E9-ACBF-9696-29E4FD36D1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C444E41-AEF4-A9E4-86A2-DCF3C2DAAF3C}"/>
              </a:ext>
            </a:extLst>
          </p:cNvPr>
          <p:cNvSpPr>
            <a:spLocks noGrp="1"/>
          </p:cNvSpPr>
          <p:nvPr>
            <p:ph type="sldNum" sz="quarter" idx="12"/>
          </p:nvPr>
        </p:nvSpPr>
        <p:spPr/>
        <p:txBody>
          <a:body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86565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F69ECB9-DF14-C99D-9841-4434CB1F6EF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00BB3309-00DA-0C20-8446-B92900737F2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D5E59F0-75EB-0DC8-BBC5-BE2F90E325B3}"/>
              </a:ext>
            </a:extLst>
          </p:cNvPr>
          <p:cNvSpPr>
            <a:spLocks noGrp="1"/>
          </p:cNvSpPr>
          <p:nvPr>
            <p:ph type="dt" sz="half" idx="10"/>
          </p:nvPr>
        </p:nvSpPr>
        <p:spPr/>
        <p:txBody>
          <a:bodyPr/>
          <a:lstStyle/>
          <a:p>
            <a:fld id="{FE4AB96E-5BAA-4A49-8328-191FCB1EB03A}" type="datetimeFigureOut">
              <a:rPr lang="ru-RU" smtClean="0"/>
              <a:pPr/>
              <a:t>21.04.2025</a:t>
            </a:fld>
            <a:endParaRPr lang="ru-RU"/>
          </a:p>
        </p:txBody>
      </p:sp>
      <p:sp>
        <p:nvSpPr>
          <p:cNvPr id="5" name="Нижний колонтитул 4">
            <a:extLst>
              <a:ext uri="{FF2B5EF4-FFF2-40B4-BE49-F238E27FC236}">
                <a16:creationId xmlns:a16="http://schemas.microsoft.com/office/drawing/2014/main" xmlns="" id="{2B37F91E-5330-BE6C-404C-321F2CF2637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5E8F6DB-4FE1-4461-730D-8640A3773D61}"/>
              </a:ext>
            </a:extLst>
          </p:cNvPr>
          <p:cNvSpPr>
            <a:spLocks noGrp="1"/>
          </p:cNvSpPr>
          <p:nvPr>
            <p:ph type="sldNum" sz="quarter" idx="12"/>
          </p:nvPr>
        </p:nvSpPr>
        <p:spPr/>
        <p:txBody>
          <a:body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158162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5DCCCCF-815F-5E97-59D3-76F758E09A9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DEFB59D4-0E8C-0808-14A7-9237F53809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800490FD-AF3D-A9F5-440A-17967907146D}"/>
              </a:ext>
            </a:extLst>
          </p:cNvPr>
          <p:cNvSpPr>
            <a:spLocks noGrp="1"/>
          </p:cNvSpPr>
          <p:nvPr>
            <p:ph type="dt" sz="half" idx="10"/>
          </p:nvPr>
        </p:nvSpPr>
        <p:spPr/>
        <p:txBody>
          <a:bodyPr/>
          <a:lstStyle/>
          <a:p>
            <a:fld id="{FE4AB96E-5BAA-4A49-8328-191FCB1EB03A}" type="datetimeFigureOut">
              <a:rPr lang="ru-RU" smtClean="0"/>
              <a:pPr/>
              <a:t>21.04.2025</a:t>
            </a:fld>
            <a:endParaRPr lang="ru-RU"/>
          </a:p>
        </p:txBody>
      </p:sp>
      <p:sp>
        <p:nvSpPr>
          <p:cNvPr id="5" name="Нижний колонтитул 4">
            <a:extLst>
              <a:ext uri="{FF2B5EF4-FFF2-40B4-BE49-F238E27FC236}">
                <a16:creationId xmlns:a16="http://schemas.microsoft.com/office/drawing/2014/main" xmlns="" id="{CA622E8C-9A79-CB43-70E0-D434CEE7C0A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8011645-3C8D-572B-132A-D221E503292C}"/>
              </a:ext>
            </a:extLst>
          </p:cNvPr>
          <p:cNvSpPr>
            <a:spLocks noGrp="1"/>
          </p:cNvSpPr>
          <p:nvPr>
            <p:ph type="sldNum" sz="quarter" idx="12"/>
          </p:nvPr>
        </p:nvSpPr>
        <p:spPr/>
        <p:txBody>
          <a:body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7651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D0154E-CC56-0150-631A-D8AB4BD7350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B89C9D27-D496-91D6-59FD-969FBDE7CE6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BED104A5-5527-AB9C-65D3-F93E3D8E6B2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2E55ED23-62E9-37E4-6314-43F9A5C09AC3}"/>
              </a:ext>
            </a:extLst>
          </p:cNvPr>
          <p:cNvSpPr>
            <a:spLocks noGrp="1"/>
          </p:cNvSpPr>
          <p:nvPr>
            <p:ph type="dt" sz="half" idx="10"/>
          </p:nvPr>
        </p:nvSpPr>
        <p:spPr/>
        <p:txBody>
          <a:bodyPr/>
          <a:lstStyle/>
          <a:p>
            <a:fld id="{FE4AB96E-5BAA-4A49-8328-191FCB1EB03A}" type="datetimeFigureOut">
              <a:rPr lang="ru-RU" smtClean="0"/>
              <a:pPr/>
              <a:t>21.04.2025</a:t>
            </a:fld>
            <a:endParaRPr lang="ru-RU"/>
          </a:p>
        </p:txBody>
      </p:sp>
      <p:sp>
        <p:nvSpPr>
          <p:cNvPr id="6" name="Нижний колонтитул 5">
            <a:extLst>
              <a:ext uri="{FF2B5EF4-FFF2-40B4-BE49-F238E27FC236}">
                <a16:creationId xmlns:a16="http://schemas.microsoft.com/office/drawing/2014/main" xmlns="" id="{5C461BB5-6113-7348-5A9A-2EBAE9B5139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37A0FFB-AE3E-294A-8B7A-3F885806350D}"/>
              </a:ext>
            </a:extLst>
          </p:cNvPr>
          <p:cNvSpPr>
            <a:spLocks noGrp="1"/>
          </p:cNvSpPr>
          <p:nvPr>
            <p:ph type="sldNum" sz="quarter" idx="12"/>
          </p:nvPr>
        </p:nvSpPr>
        <p:spPr/>
        <p:txBody>
          <a:body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287807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D2CD91-4B52-C45C-2298-A6B7D128518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96243EF6-B966-F0A9-5C5A-FAA3C3F8C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E9D1AC56-493B-0769-F43C-BF41878DB0B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9E27FDF4-DAF4-D6A1-A5AE-DA44A77F5C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BBEFA61A-0648-A1E0-E120-AED97091904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4E7B8012-4668-13B0-E037-A3FED1EC3C79}"/>
              </a:ext>
            </a:extLst>
          </p:cNvPr>
          <p:cNvSpPr>
            <a:spLocks noGrp="1"/>
          </p:cNvSpPr>
          <p:nvPr>
            <p:ph type="dt" sz="half" idx="10"/>
          </p:nvPr>
        </p:nvSpPr>
        <p:spPr/>
        <p:txBody>
          <a:bodyPr/>
          <a:lstStyle/>
          <a:p>
            <a:fld id="{FE4AB96E-5BAA-4A49-8328-191FCB1EB03A}" type="datetimeFigureOut">
              <a:rPr lang="ru-RU" smtClean="0"/>
              <a:pPr/>
              <a:t>21.04.2025</a:t>
            </a:fld>
            <a:endParaRPr lang="ru-RU"/>
          </a:p>
        </p:txBody>
      </p:sp>
      <p:sp>
        <p:nvSpPr>
          <p:cNvPr id="8" name="Нижний колонтитул 7">
            <a:extLst>
              <a:ext uri="{FF2B5EF4-FFF2-40B4-BE49-F238E27FC236}">
                <a16:creationId xmlns:a16="http://schemas.microsoft.com/office/drawing/2014/main" xmlns="" id="{45F17C19-0AE6-A782-ED92-E4C69F9ECC1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65AEC7CE-16FE-6E45-85AE-74796729464B}"/>
              </a:ext>
            </a:extLst>
          </p:cNvPr>
          <p:cNvSpPr>
            <a:spLocks noGrp="1"/>
          </p:cNvSpPr>
          <p:nvPr>
            <p:ph type="sldNum" sz="quarter" idx="12"/>
          </p:nvPr>
        </p:nvSpPr>
        <p:spPr/>
        <p:txBody>
          <a:body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227691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FDB47A-8CED-9D88-4485-0D780A1706E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9B77F16B-D06C-1D4B-8220-F8EDF0995170}"/>
              </a:ext>
            </a:extLst>
          </p:cNvPr>
          <p:cNvSpPr>
            <a:spLocks noGrp="1"/>
          </p:cNvSpPr>
          <p:nvPr>
            <p:ph type="dt" sz="half" idx="10"/>
          </p:nvPr>
        </p:nvSpPr>
        <p:spPr/>
        <p:txBody>
          <a:bodyPr/>
          <a:lstStyle/>
          <a:p>
            <a:fld id="{FE4AB96E-5BAA-4A49-8328-191FCB1EB03A}" type="datetimeFigureOut">
              <a:rPr lang="ru-RU" smtClean="0"/>
              <a:pPr/>
              <a:t>21.04.2025</a:t>
            </a:fld>
            <a:endParaRPr lang="ru-RU"/>
          </a:p>
        </p:txBody>
      </p:sp>
      <p:sp>
        <p:nvSpPr>
          <p:cNvPr id="4" name="Нижний колонтитул 3">
            <a:extLst>
              <a:ext uri="{FF2B5EF4-FFF2-40B4-BE49-F238E27FC236}">
                <a16:creationId xmlns:a16="http://schemas.microsoft.com/office/drawing/2014/main" xmlns="" id="{97D58EA1-2D08-D0A4-2E5B-E6D5DBD0C08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140DB8A0-6163-7102-91F8-715FDEB374FA}"/>
              </a:ext>
            </a:extLst>
          </p:cNvPr>
          <p:cNvSpPr>
            <a:spLocks noGrp="1"/>
          </p:cNvSpPr>
          <p:nvPr>
            <p:ph type="sldNum" sz="quarter" idx="12"/>
          </p:nvPr>
        </p:nvSpPr>
        <p:spPr/>
        <p:txBody>
          <a:body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298463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BF9ADB52-BEE7-978A-EB03-B71B6D031713}"/>
              </a:ext>
            </a:extLst>
          </p:cNvPr>
          <p:cNvSpPr>
            <a:spLocks noGrp="1"/>
          </p:cNvSpPr>
          <p:nvPr>
            <p:ph type="dt" sz="half" idx="10"/>
          </p:nvPr>
        </p:nvSpPr>
        <p:spPr/>
        <p:txBody>
          <a:bodyPr/>
          <a:lstStyle/>
          <a:p>
            <a:fld id="{FE4AB96E-5BAA-4A49-8328-191FCB1EB03A}" type="datetimeFigureOut">
              <a:rPr lang="ru-RU" smtClean="0"/>
              <a:pPr/>
              <a:t>21.04.2025</a:t>
            </a:fld>
            <a:endParaRPr lang="ru-RU"/>
          </a:p>
        </p:txBody>
      </p:sp>
      <p:sp>
        <p:nvSpPr>
          <p:cNvPr id="3" name="Нижний колонтитул 2">
            <a:extLst>
              <a:ext uri="{FF2B5EF4-FFF2-40B4-BE49-F238E27FC236}">
                <a16:creationId xmlns:a16="http://schemas.microsoft.com/office/drawing/2014/main" xmlns="" id="{327C1461-B6E9-22C3-CF4B-53B021D679D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30D0A5B1-EAAA-FEEA-7C83-712E3F0F525E}"/>
              </a:ext>
            </a:extLst>
          </p:cNvPr>
          <p:cNvSpPr>
            <a:spLocks noGrp="1"/>
          </p:cNvSpPr>
          <p:nvPr>
            <p:ph type="sldNum" sz="quarter" idx="12"/>
          </p:nvPr>
        </p:nvSpPr>
        <p:spPr/>
        <p:txBody>
          <a:body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50931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D7DF554-32E9-F5E4-2490-2E0078F344A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317F82D1-1413-82CE-54E2-2A4338074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0B7B6B34-7A0B-E90B-B4C8-FC5A78630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A02D029-7BA9-7D68-D9BC-AC5863F997CA}"/>
              </a:ext>
            </a:extLst>
          </p:cNvPr>
          <p:cNvSpPr>
            <a:spLocks noGrp="1"/>
          </p:cNvSpPr>
          <p:nvPr>
            <p:ph type="dt" sz="half" idx="10"/>
          </p:nvPr>
        </p:nvSpPr>
        <p:spPr/>
        <p:txBody>
          <a:bodyPr/>
          <a:lstStyle/>
          <a:p>
            <a:fld id="{FE4AB96E-5BAA-4A49-8328-191FCB1EB03A}" type="datetimeFigureOut">
              <a:rPr lang="ru-RU" smtClean="0"/>
              <a:pPr/>
              <a:t>21.04.2025</a:t>
            </a:fld>
            <a:endParaRPr lang="ru-RU"/>
          </a:p>
        </p:txBody>
      </p:sp>
      <p:sp>
        <p:nvSpPr>
          <p:cNvPr id="6" name="Нижний колонтитул 5">
            <a:extLst>
              <a:ext uri="{FF2B5EF4-FFF2-40B4-BE49-F238E27FC236}">
                <a16:creationId xmlns:a16="http://schemas.microsoft.com/office/drawing/2014/main" xmlns="" id="{038784BF-77E3-86A1-DD0A-F92EB6B0D17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14AB637-997A-B7FF-B387-AECD9E3912FD}"/>
              </a:ext>
            </a:extLst>
          </p:cNvPr>
          <p:cNvSpPr>
            <a:spLocks noGrp="1"/>
          </p:cNvSpPr>
          <p:nvPr>
            <p:ph type="sldNum" sz="quarter" idx="12"/>
          </p:nvPr>
        </p:nvSpPr>
        <p:spPr/>
        <p:txBody>
          <a:body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10977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1AD41A4-0285-6D44-5B85-D84036559D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D4DE5EBF-ADF9-8586-6A7E-2A1935706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59218F74-B468-8C64-DC71-2B8A14E16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1D3E096-36E4-CBDE-2E86-9DC9FF2F5C53}"/>
              </a:ext>
            </a:extLst>
          </p:cNvPr>
          <p:cNvSpPr>
            <a:spLocks noGrp="1"/>
          </p:cNvSpPr>
          <p:nvPr>
            <p:ph type="dt" sz="half" idx="10"/>
          </p:nvPr>
        </p:nvSpPr>
        <p:spPr/>
        <p:txBody>
          <a:bodyPr/>
          <a:lstStyle/>
          <a:p>
            <a:fld id="{FE4AB96E-5BAA-4A49-8328-191FCB1EB03A}" type="datetimeFigureOut">
              <a:rPr lang="ru-RU" smtClean="0"/>
              <a:pPr/>
              <a:t>21.04.2025</a:t>
            </a:fld>
            <a:endParaRPr lang="ru-RU"/>
          </a:p>
        </p:txBody>
      </p:sp>
      <p:sp>
        <p:nvSpPr>
          <p:cNvPr id="6" name="Нижний колонтитул 5">
            <a:extLst>
              <a:ext uri="{FF2B5EF4-FFF2-40B4-BE49-F238E27FC236}">
                <a16:creationId xmlns:a16="http://schemas.microsoft.com/office/drawing/2014/main" xmlns="" id="{B42B7374-CCD7-A644-8314-EC76F8B6D6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2D16CD4-1763-D01F-F39E-D48EDB61AFCF}"/>
              </a:ext>
            </a:extLst>
          </p:cNvPr>
          <p:cNvSpPr>
            <a:spLocks noGrp="1"/>
          </p:cNvSpPr>
          <p:nvPr>
            <p:ph type="sldNum" sz="quarter" idx="12"/>
          </p:nvPr>
        </p:nvSpPr>
        <p:spPr/>
        <p:txBody>
          <a:body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57216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3CC1738-F83B-B331-0B0F-E5E8AF69F0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6D0D4C27-1491-B4CE-E8D3-6FFF1B36F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D75202B0-3A41-18ED-C890-CBB10B0E15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AB96E-5BAA-4A49-8328-191FCB1EB03A}" type="datetimeFigureOut">
              <a:rPr lang="ru-RU" smtClean="0"/>
              <a:pPr/>
              <a:t>21.04.2025</a:t>
            </a:fld>
            <a:endParaRPr lang="ru-RU"/>
          </a:p>
        </p:txBody>
      </p:sp>
      <p:sp>
        <p:nvSpPr>
          <p:cNvPr id="5" name="Нижний колонтитул 4">
            <a:extLst>
              <a:ext uri="{FF2B5EF4-FFF2-40B4-BE49-F238E27FC236}">
                <a16:creationId xmlns:a16="http://schemas.microsoft.com/office/drawing/2014/main" xmlns="" id="{7132BA08-4063-7C7C-79A5-F8357B442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82AF635B-B30E-D9EE-AA62-0A7707102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B91E7-FB95-401B-9DA4-AFDB0B893B62}" type="slidenum">
              <a:rPr lang="ru-RU" smtClean="0"/>
              <a:pPr/>
              <a:t>‹#›</a:t>
            </a:fld>
            <a:endParaRPr lang="ru-RU"/>
          </a:p>
        </p:txBody>
      </p:sp>
    </p:spTree>
    <p:extLst>
      <p:ext uri="{BB962C8B-B14F-4D97-AF65-F5344CB8AC3E}">
        <p14:creationId xmlns:p14="http://schemas.microsoft.com/office/powerpoint/2010/main" xmlns="" val="263076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hyperlink" Target="http://www.infectology.ru/vaccina/pricaz1.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NULL"/><Relationship Id="rId7"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3.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NULL"/><Relationship Id="rId7"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png"/><Relationship Id="rId9"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11A3B065-EE22-4DAD-974C-857B8AF29081}"/>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0" y="0"/>
            <a:ext cx="12192000" cy="6885442"/>
          </a:xfrm>
          <a:prstGeom prst="rect">
            <a:avLst/>
          </a:prstGeom>
        </p:spPr>
      </p:pic>
      <p:pic>
        <p:nvPicPr>
          <p:cNvPr id="7" name="Рисунок 6">
            <a:extLst>
              <a:ext uri="{FF2B5EF4-FFF2-40B4-BE49-F238E27FC236}">
                <a16:creationId xmlns:a16="http://schemas.microsoft.com/office/drawing/2014/main" xmlns="" id="{DE607C4F-856B-46AF-97EE-A2A5924B4958}"/>
              </a:ext>
            </a:extLst>
          </p:cNvPr>
          <p:cNvPicPr>
            <a:picLocks noChangeAspect="1"/>
          </p:cNvPicPr>
          <p:nvPr/>
        </p:nvPicPr>
        <p:blipFill>
          <a:blip r:embed="rId4"/>
          <a:stretch>
            <a:fillRect/>
          </a:stretch>
        </p:blipFill>
        <p:spPr>
          <a:xfrm>
            <a:off x="0" y="0"/>
            <a:ext cx="2048256" cy="706459"/>
          </a:xfrm>
          <a:prstGeom prst="rect">
            <a:avLst/>
          </a:prstGeom>
        </p:spPr>
      </p:pic>
      <p:sp>
        <p:nvSpPr>
          <p:cNvPr id="12" name="Прямоугольник 11">
            <a:extLst>
              <a:ext uri="{FF2B5EF4-FFF2-40B4-BE49-F238E27FC236}">
                <a16:creationId xmlns:a16="http://schemas.microsoft.com/office/drawing/2014/main" xmlns="" id="{58CFCC0B-00B9-4994-8B22-3E871B365670}"/>
              </a:ext>
            </a:extLst>
          </p:cNvPr>
          <p:cNvSpPr/>
          <p:nvPr/>
        </p:nvSpPr>
        <p:spPr>
          <a:xfrm>
            <a:off x="1053084" y="544172"/>
            <a:ext cx="10085832" cy="2165593"/>
          </a:xfrm>
          <a:prstGeom prst="rect">
            <a:avLst/>
          </a:prstGeom>
        </p:spPr>
        <p:txBody>
          <a:bodyPr wrap="square">
            <a:spAutoFit/>
          </a:bodyPr>
          <a:lstStyle/>
          <a:p>
            <a:pPr marL="0" marR="0" lvl="0" indent="0" algn="ctr" defTabSz="914400" eaLnBrk="1" fontAlgn="auto" latinLnBrk="0" hangingPunct="1">
              <a:lnSpc>
                <a:spcPct val="107000"/>
              </a:lnSpc>
              <a:spcBef>
                <a:spcPts val="0"/>
              </a:spcBef>
              <a:spcAft>
                <a:spcPts val="0"/>
              </a:spcAft>
              <a:buClrTx/>
              <a:buSzTx/>
              <a:buFontTx/>
              <a:buNone/>
              <a:tabLst>
                <a:tab pos="0" algn="l"/>
              </a:tabLst>
              <a:defRPr/>
            </a:pPr>
            <a:r>
              <a:rPr kumimoji="0" lang="ru-RU" sz="3200" b="1" i="0" u="none" strike="noStrike" kern="0" cap="none" spc="-1" normalizeH="0" baseline="0" noProof="0" dirty="0">
                <a:ln>
                  <a:noFill/>
                </a:ln>
                <a:solidFill>
                  <a:srgbClr val="C9211E"/>
                </a:solidFill>
                <a:effectLst/>
                <a:uLnTx/>
                <a:uFillTx/>
                <a:ea typeface="Times New Roman"/>
              </a:rPr>
              <a:t>Неделя осведомленности</a:t>
            </a:r>
          </a:p>
          <a:p>
            <a:pPr marL="0" marR="0" lvl="0" indent="0" algn="ctr" defTabSz="914400" eaLnBrk="1" fontAlgn="auto" latinLnBrk="0" hangingPunct="1">
              <a:lnSpc>
                <a:spcPct val="107000"/>
              </a:lnSpc>
              <a:spcBef>
                <a:spcPts val="0"/>
              </a:spcBef>
              <a:spcAft>
                <a:spcPts val="0"/>
              </a:spcAft>
              <a:buClrTx/>
              <a:buSzTx/>
              <a:buFontTx/>
              <a:buNone/>
              <a:tabLst>
                <a:tab pos="0" algn="l"/>
              </a:tabLst>
              <a:defRPr/>
            </a:pPr>
            <a:r>
              <a:rPr kumimoji="0" lang="ru-RU" sz="3200" b="1" i="0" u="none" strike="noStrike" kern="0" cap="none" spc="-1" normalizeH="0" baseline="0" noProof="0" dirty="0">
                <a:ln>
                  <a:noFill/>
                </a:ln>
                <a:solidFill>
                  <a:srgbClr val="C9211E"/>
                </a:solidFill>
                <a:effectLst/>
                <a:uLnTx/>
                <a:uFillTx/>
                <a:ea typeface="Times New Roman"/>
              </a:rPr>
              <a:t> о важности иммунопрофилактики </a:t>
            </a:r>
          </a:p>
          <a:p>
            <a:pPr marL="0" marR="0" lvl="0" indent="0" algn="ctr" defTabSz="914400" eaLnBrk="1" fontAlgn="auto" latinLnBrk="0" hangingPunct="1">
              <a:lnSpc>
                <a:spcPct val="107000"/>
              </a:lnSpc>
              <a:spcBef>
                <a:spcPts val="0"/>
              </a:spcBef>
              <a:spcAft>
                <a:spcPts val="0"/>
              </a:spcAft>
              <a:buClrTx/>
              <a:buSzTx/>
              <a:buFontTx/>
              <a:buNone/>
              <a:tabLst>
                <a:tab pos="0" algn="l"/>
              </a:tabLst>
              <a:defRPr/>
            </a:pPr>
            <a:r>
              <a:rPr kumimoji="0" lang="ru-RU" sz="3200" b="1" i="0" u="none" strike="noStrike" kern="0" cap="none" spc="-1" normalizeH="0" baseline="0" noProof="0" dirty="0">
                <a:ln>
                  <a:noFill/>
                </a:ln>
                <a:solidFill>
                  <a:srgbClr val="C9211E"/>
                </a:solidFill>
                <a:effectLst/>
                <a:uLnTx/>
                <a:uFillTx/>
                <a:ea typeface="Times New Roman"/>
              </a:rPr>
              <a:t>(в честь Всемирной недели иммунизации 24 апреля) </a:t>
            </a:r>
            <a:endParaRPr kumimoji="0" lang="ru-RU" sz="3200" b="0" i="0" u="none" strike="noStrike" kern="0" cap="none" spc="-1"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tab pos="0" algn="l"/>
              </a:tabLst>
              <a:defRPr/>
            </a:pPr>
            <a:r>
              <a:rPr kumimoji="0" lang="ru-RU" sz="3200" b="1" i="0" u="none" strike="noStrike" kern="0" cap="none" spc="-1" normalizeH="0" baseline="0" noProof="0" dirty="0">
                <a:ln>
                  <a:noFill/>
                </a:ln>
                <a:solidFill>
                  <a:srgbClr val="002060"/>
                </a:solidFill>
                <a:effectLst/>
                <a:uLnTx/>
                <a:uFillTx/>
                <a:ea typeface="Times New Roman"/>
                <a:cs typeface="Times New Roman" panose="02020603050405020304" pitchFamily="18" charset="0"/>
              </a:rPr>
              <a:t>21 - 27 апреля 2025 г.</a:t>
            </a:r>
            <a:endParaRPr kumimoji="0" lang="ru-RU" sz="3200" b="0" i="0" u="none" strike="noStrike" kern="0" cap="none" spc="-1" normalizeH="0" baseline="0" noProof="0" dirty="0">
              <a:ln>
                <a:noFill/>
              </a:ln>
              <a:solidFill>
                <a:srgbClr val="000000"/>
              </a:solidFill>
              <a:effectLst/>
              <a:uLnTx/>
              <a:uFillTx/>
              <a:cs typeface="Times New Roman" panose="02020603050405020304" pitchFamily="18" charset="0"/>
            </a:endParaRPr>
          </a:p>
        </p:txBody>
      </p:sp>
      <p:pic>
        <p:nvPicPr>
          <p:cNvPr id="5" name="Рисунок 4">
            <a:extLst>
              <a:ext uri="{FF2B5EF4-FFF2-40B4-BE49-F238E27FC236}">
                <a16:creationId xmlns:a16="http://schemas.microsoft.com/office/drawing/2014/main" xmlns="" id="{2FB64064-663D-42D9-AE7F-88E170210856}"/>
              </a:ext>
            </a:extLst>
          </p:cNvPr>
          <p:cNvPicPr>
            <a:picLocks noChangeAspect="1"/>
          </p:cNvPicPr>
          <p:nvPr/>
        </p:nvPicPr>
        <p:blipFill>
          <a:blip r:embed="rId5">
            <a:extLst>
              <a:ext uri="{BEBA8EAE-BF5A-486C-A8C5-ECC9F3942E4B}">
                <a14:imgProps xmlns:a14="http://schemas.microsoft.com/office/drawing/2010/main" xmlns="">
                  <a14:imgLayer r:embed="rId6">
                    <a14:imgEffect>
                      <a14:backgroundRemoval t="9726" b="92145" l="5625" r="93828">
                        <a14:foregroundMark x1="26641" y1="14838" x2="25078" y2="22444"/>
                        <a14:foregroundMark x1="25078" y1="22444" x2="25156" y2="25436"/>
                        <a14:foregroundMark x1="24688" y1="35786" x2="24531" y2="50499"/>
                        <a14:foregroundMark x1="24531" y1="50499" x2="29531" y2="64090"/>
                        <a14:foregroundMark x1="8438" y1="76434" x2="6016" y2="83042"/>
                        <a14:foregroundMark x1="6016" y1="83042" x2="5859" y2="85411"/>
                        <a14:foregroundMark x1="32578" y1="83791" x2="36094" y2="88155"/>
                        <a14:foregroundMark x1="36094" y1="88155" x2="36406" y2="88155"/>
                        <a14:foregroundMark x1="25313" y1="30175" x2="24844" y2="23067"/>
                        <a14:foregroundMark x1="24844" y1="23067" x2="27187" y2="21197"/>
                        <a14:foregroundMark x1="37266" y1="35910" x2="38203" y2="30424"/>
                        <a14:foregroundMark x1="38438" y1="30798" x2="38438" y2="29177"/>
                        <a14:foregroundMark x1="38516" y1="30424" x2="38438" y2="28554"/>
                        <a14:foregroundMark x1="38359" y1="29551" x2="38516" y2="28180"/>
                        <a14:foregroundMark x1="90078" y1="38155" x2="91328" y2="59601"/>
                        <a14:foregroundMark x1="91328" y1="59601" x2="90703" y2="63716"/>
                        <a14:foregroundMark x1="55156" y1="89277" x2="64297" y2="92145"/>
                        <a14:foregroundMark x1="64297" y1="92145" x2="68359" y2="90898"/>
                        <a14:foregroundMark x1="59609" y1="32419" x2="65547" y2="27307"/>
                        <a14:foregroundMark x1="65547" y1="27307" x2="68672" y2="32544"/>
                        <a14:foregroundMark x1="68672" y1="32544" x2="67188" y2="38155"/>
                        <a14:foregroundMark x1="60391" y1="27431" x2="64297" y2="24314"/>
                        <a14:foregroundMark x1="64297" y1="24314" x2="68828" y2="29925"/>
                        <a14:foregroundMark x1="82578" y1="39651" x2="86953" y2="40898"/>
                        <a14:foregroundMark x1="86953" y1="40898" x2="90625" y2="45137"/>
                        <a14:foregroundMark x1="90625" y1="45137" x2="89688" y2="51995"/>
                        <a14:foregroundMark x1="89688" y1="51995" x2="78047" y2="51746"/>
                        <a14:foregroundMark x1="78047" y1="51746" x2="77344" y2="51372"/>
                        <a14:foregroundMark x1="91094" y1="37905" x2="91094" y2="35411"/>
                        <a14:foregroundMark x1="92969" y1="42519" x2="93828" y2="42643"/>
                        <a14:foregroundMark x1="34375" y1="87656" x2="33281" y2="84913"/>
                        <a14:foregroundMark x1="33281" y1="85786" x2="32969" y2="79925"/>
                      </a14:backgroundRemoval>
                    </a14:imgEffect>
                  </a14:imgLayer>
                </a14:imgProps>
              </a:ext>
              <a:ext uri="{28A0092B-C50C-407E-A947-70E740481C1C}">
                <a14:useLocalDpi xmlns:a14="http://schemas.microsoft.com/office/drawing/2010/main" xmlns="" val="0"/>
              </a:ext>
            </a:extLst>
          </a:blip>
          <a:stretch>
            <a:fillRect/>
          </a:stretch>
        </p:blipFill>
        <p:spPr>
          <a:xfrm>
            <a:off x="2900917" y="2795684"/>
            <a:ext cx="6390166" cy="4003839"/>
          </a:xfrm>
          <a:prstGeom prst="rect">
            <a:avLst/>
          </a:prstGeom>
        </p:spPr>
      </p:pic>
    </p:spTree>
    <p:extLst>
      <p:ext uri="{BB962C8B-B14F-4D97-AF65-F5344CB8AC3E}">
        <p14:creationId xmlns:p14="http://schemas.microsoft.com/office/powerpoint/2010/main" xmlns="" val="408371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1"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pic>
        <p:nvPicPr>
          <p:cNvPr id="9" name="Рисунок 8">
            <a:extLst>
              <a:ext uri="{FF2B5EF4-FFF2-40B4-BE49-F238E27FC236}">
                <a16:creationId xmlns:a16="http://schemas.microsoft.com/office/drawing/2014/main" xmlns="" id="{99124A18-24E1-4D81-BE8E-526848FD8524}"/>
              </a:ext>
            </a:extLst>
          </p:cNvPr>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51323" b="87654" l="27800" r="36400">
                        <a14:foregroundMark x1="33100" y1="51675" x2="33100" y2="51675"/>
                        <a14:foregroundMark x1="36400" y1="59259" x2="36400" y2="59259"/>
                        <a14:foregroundMark x1="27900" y1="73545" x2="27900" y2="73545"/>
                        <a14:foregroundMark x1="32300" y1="87654" x2="32300" y2="87654"/>
                      </a14:backgroundRemoval>
                    </a14:imgEffect>
                  </a14:imgLayer>
                </a14:imgProps>
              </a:ext>
              <a:ext uri="{28A0092B-C50C-407E-A947-70E740481C1C}">
                <a14:useLocalDpi xmlns:a14="http://schemas.microsoft.com/office/drawing/2010/main" xmlns="" val="0"/>
              </a:ext>
            </a:extLst>
          </a:blip>
          <a:srcRect l="27253" t="47504" r="62883" b="9321"/>
          <a:stretch/>
        </p:blipFill>
        <p:spPr>
          <a:xfrm>
            <a:off x="0" y="3457034"/>
            <a:ext cx="1327404" cy="3404401"/>
          </a:xfrm>
          <a:prstGeom prst="rect">
            <a:avLst/>
          </a:prstGeom>
        </p:spPr>
      </p:pic>
      <p:sp>
        <p:nvSpPr>
          <p:cNvPr id="6" name="Объект 2">
            <a:extLst>
              <a:ext uri="{FF2B5EF4-FFF2-40B4-BE49-F238E27FC236}">
                <a16:creationId xmlns:a16="http://schemas.microsoft.com/office/drawing/2014/main" xmlns="" id="{52BC2D41-D1E8-41E3-A850-9D10834C866C}"/>
              </a:ext>
            </a:extLst>
          </p:cNvPr>
          <p:cNvSpPr>
            <a:spLocks noGrp="1"/>
          </p:cNvSpPr>
          <p:nvPr>
            <p:ph idx="1"/>
          </p:nvPr>
        </p:nvSpPr>
        <p:spPr>
          <a:xfrm>
            <a:off x="2048255" y="533144"/>
            <a:ext cx="9656065" cy="6048947"/>
          </a:xfrm>
        </p:spPr>
        <p:txBody>
          <a:bodyPr>
            <a:normAutofit fontScale="62500" lnSpcReduction="20000"/>
          </a:bodyPr>
          <a:lstStyle/>
          <a:p>
            <a:pPr>
              <a:buFont typeface="Wingdings" panose="05000000000000000000" pitchFamily="2" charset="2"/>
              <a:buChar char="Ø"/>
            </a:pPr>
            <a:r>
              <a:rPr lang="ru-RU" b="1" dirty="0">
                <a:solidFill>
                  <a:srgbClr val="002060"/>
                </a:solidFill>
              </a:rPr>
              <a:t>В Российской Федерации порядок проведения профилактических прививок определен Федеральным Законом «Об иммунопрофилактике инфекционных болезней» от </a:t>
            </a:r>
            <a:r>
              <a:rPr lang="ru-RU" b="1" u="sng" dirty="0">
                <a:solidFill>
                  <a:srgbClr val="002060"/>
                </a:solidFill>
                <a:hlinkClick r:id="rId7">
                  <a:extLst>
                    <a:ext uri="{A12FA001-AC4F-418D-AE19-62706E023703}">
                      <ahyp:hlinkClr xmlns:ahyp="http://schemas.microsoft.com/office/drawing/2018/hyperlinkcolor" xmlns="" val="tx"/>
                    </a:ext>
                  </a:extLst>
                </a:hlinkClick>
              </a:rPr>
              <a:t>17 сентября 1998 года N 157-ФЗ</a:t>
            </a:r>
            <a:r>
              <a:rPr lang="ru-RU" b="1" dirty="0">
                <a:solidFill>
                  <a:srgbClr val="002060"/>
                </a:solidFill>
              </a:rPr>
              <a:t> и Национальным календарем профилактических прививок, что на государственном уровне гарантирует жителям страны бесплатное проведение прививок против гепатита В, дифтерии, коклюша, кори, краснухи, полиомиелита, столбняка, туберкулеза, эпидемического паротита, пневмококковой инфекции, гемофильной инфекции и гриппа, как обязательной прививки для определенных групп населения</a:t>
            </a:r>
          </a:p>
          <a:p>
            <a:pPr>
              <a:buFont typeface="Wingdings" panose="05000000000000000000" pitchFamily="2" charset="2"/>
              <a:buChar char="Ø"/>
            </a:pPr>
            <a:r>
              <a:rPr lang="ru-RU" b="1" dirty="0">
                <a:solidFill>
                  <a:srgbClr val="002060"/>
                </a:solidFill>
              </a:rPr>
              <a:t>Дети подлежат прививкам с момента рождения, при отсутствии медицинских противопоказаний каждый ребенок еще в роддоме должен получить две прививки. Основное количество прививок детям проводятся до 2 лет, затем в 6, 7 и 14 лет</a:t>
            </a:r>
          </a:p>
          <a:p>
            <a:pPr>
              <a:buFont typeface="Wingdings" panose="05000000000000000000" pitchFamily="2" charset="2"/>
              <a:buChar char="Ø"/>
            </a:pPr>
            <a:r>
              <a:rPr lang="ru-RU" b="1" dirty="0">
                <a:solidFill>
                  <a:srgbClr val="002060"/>
                </a:solidFill>
              </a:rPr>
              <a:t>Взрослое население подлежит прививкам против дифтерии – каждые 10 лет, против гепатита В – до 55 лет, не привитые ранее; против кори – до 35 лет, не привитые ранее, не имеющим сведений о прививках против кори и не болевшим корью ранее-двукратно; против краснухи – не болевшие, не привитые ранее, привитые однократно женщины с 18 до 25 лет</a:t>
            </a:r>
          </a:p>
          <a:p>
            <a:pPr>
              <a:buFont typeface="Wingdings" panose="05000000000000000000" pitchFamily="2" charset="2"/>
              <a:buChar char="Ø"/>
            </a:pPr>
            <a:r>
              <a:rPr lang="ru-RU" b="1" dirty="0">
                <a:solidFill>
                  <a:srgbClr val="002060"/>
                </a:solidFill>
              </a:rPr>
              <a:t>В соответствии с пунктом 2 статьи 5 Федерального закона от 17 сентября 1998 года № 157-ФЗ «Об иммунопрофилактике инфекционных болезней» отсутствие профилактических прививок влечет:</a:t>
            </a:r>
          </a:p>
          <a:p>
            <a:r>
              <a:rPr lang="ru-RU" b="1" dirty="0">
                <a:solidFill>
                  <a:srgbClr val="002060"/>
                </a:solidFill>
              </a:rPr>
              <a:t>запрет для граждан на выезд в страны, пребывание в которых в соответствии с международными медико-санитарными правилами либо международными договорами Российской Федерации требует конкретных профилактических прививок</a:t>
            </a:r>
          </a:p>
          <a:p>
            <a:r>
              <a:rPr lang="ru-RU" b="1" dirty="0">
                <a:solidFill>
                  <a:srgbClr val="002060"/>
                </a:solidFill>
              </a:rPr>
              <a:t>временный отказ в приеме граждан в образовательные и оздоровительные учреждения в случае возникновения массовых инфекционных заболеваний или при угрозе возникновения эпидемий</a:t>
            </a:r>
          </a:p>
          <a:p>
            <a:r>
              <a:rPr lang="ru-RU" b="1" dirty="0">
                <a:solidFill>
                  <a:srgbClr val="002060"/>
                </a:solidFill>
              </a:rPr>
              <a:t>отказ в приеме граждан на работы или отстранение граждан от работ, выполнение которых связано с высоким риском заболевания инфекционными болезнями</a:t>
            </a:r>
          </a:p>
          <a:p>
            <a:endParaRPr lang="ru-RU" dirty="0"/>
          </a:p>
        </p:txBody>
      </p:sp>
    </p:spTree>
    <p:extLst>
      <p:ext uri="{BB962C8B-B14F-4D97-AF65-F5344CB8AC3E}">
        <p14:creationId xmlns:p14="http://schemas.microsoft.com/office/powerpoint/2010/main" xmlns="" val="285060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2"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51814" y="42333"/>
            <a:ext cx="2048256" cy="706459"/>
          </a:xfrm>
          <a:prstGeom prst="rect">
            <a:avLst/>
          </a:prstGeom>
        </p:spPr>
      </p:pic>
      <p:pic>
        <p:nvPicPr>
          <p:cNvPr id="6" name="Рисунок 5">
            <a:extLst>
              <a:ext uri="{FF2B5EF4-FFF2-40B4-BE49-F238E27FC236}">
                <a16:creationId xmlns:a16="http://schemas.microsoft.com/office/drawing/2014/main" xmlns="" id="{F90BD2F5-22FF-4CAD-8E66-C33FDAA5424D}"/>
              </a:ext>
            </a:extLst>
          </p:cNvPr>
          <p:cNvPicPr>
            <a:picLocks noChangeAspect="1"/>
          </p:cNvPicPr>
          <p:nvPr/>
        </p:nvPicPr>
        <p:blipFill>
          <a:blip r:embed="rId5"/>
          <a:stretch>
            <a:fillRect/>
          </a:stretch>
        </p:blipFill>
        <p:spPr>
          <a:xfrm>
            <a:off x="10329594" y="127924"/>
            <a:ext cx="1792379" cy="2121592"/>
          </a:xfrm>
          <a:prstGeom prst="rect">
            <a:avLst/>
          </a:prstGeom>
        </p:spPr>
      </p:pic>
      <p:sp>
        <p:nvSpPr>
          <p:cNvPr id="2" name="Прямоугольник 1">
            <a:extLst>
              <a:ext uri="{FF2B5EF4-FFF2-40B4-BE49-F238E27FC236}">
                <a16:creationId xmlns:a16="http://schemas.microsoft.com/office/drawing/2014/main" xmlns="" id="{6569F5CB-40B3-416D-A0AB-ECF94E5886B3}"/>
              </a:ext>
            </a:extLst>
          </p:cNvPr>
          <p:cNvSpPr/>
          <p:nvPr/>
        </p:nvSpPr>
        <p:spPr>
          <a:xfrm>
            <a:off x="2100070" y="197781"/>
            <a:ext cx="7991856" cy="1200329"/>
          </a:xfrm>
          <a:prstGeom prst="rect">
            <a:avLst/>
          </a:prstGeom>
        </p:spPr>
        <p:txBody>
          <a:bodyPr wrap="square">
            <a:spAutoFit/>
          </a:bodyPr>
          <a:lstStyle/>
          <a:p>
            <a:r>
              <a:rPr lang="ru-RU" b="1" dirty="0">
                <a:solidFill>
                  <a:srgbClr val="C00000"/>
                </a:solidFill>
              </a:rPr>
              <a:t>Министерством здравоохранения РФ подписан приказ от 06.12.2021 № 1122н «Об утверждении национального календаря профилактических прививок, календаря профилактических прививок по эпидемическим показаниям и порядка проведения профилактических прививок» </a:t>
            </a:r>
          </a:p>
        </p:txBody>
      </p:sp>
      <p:sp>
        <p:nvSpPr>
          <p:cNvPr id="3" name="Прямоугольник 2">
            <a:extLst>
              <a:ext uri="{FF2B5EF4-FFF2-40B4-BE49-F238E27FC236}">
                <a16:creationId xmlns:a16="http://schemas.microsoft.com/office/drawing/2014/main" xmlns="" id="{8833F20C-092E-475C-A5D7-24EF31F198EF}"/>
              </a:ext>
            </a:extLst>
          </p:cNvPr>
          <p:cNvSpPr/>
          <p:nvPr/>
        </p:nvSpPr>
        <p:spPr>
          <a:xfrm>
            <a:off x="676656" y="1956736"/>
            <a:ext cx="10378440" cy="3693319"/>
          </a:xfrm>
          <a:prstGeom prst="rect">
            <a:avLst/>
          </a:prstGeom>
        </p:spPr>
        <p:txBody>
          <a:bodyPr wrap="square">
            <a:spAutoFit/>
          </a:bodyPr>
          <a:lstStyle/>
          <a:p>
            <a:pPr algn="just"/>
            <a:r>
              <a:rPr lang="ru-RU" b="1" dirty="0">
                <a:solidFill>
                  <a:srgbClr val="002060"/>
                </a:solidFill>
              </a:rPr>
              <a:t>Национальный календарь профилактических прививок – это официальный документ, в котором отражена программа мероприятий, разработанных для предупреждения массового распространения инфекционных заболеваний (эпидемий) среди населения. </a:t>
            </a:r>
          </a:p>
          <a:p>
            <a:pPr algn="just"/>
            <a:endParaRPr lang="ru-RU" b="1" dirty="0">
              <a:solidFill>
                <a:srgbClr val="002060"/>
              </a:solidFill>
            </a:endParaRPr>
          </a:p>
          <a:p>
            <a:pPr algn="just"/>
            <a:r>
              <a:rPr lang="ru-RU" b="1" dirty="0">
                <a:solidFill>
                  <a:srgbClr val="002060"/>
                </a:solidFill>
              </a:rPr>
              <a:t> Прививочный календарь содержит список тех инфекционных заболеваний, против которых проводят профилактические прививки; в нем указаны также сроки, последовательность и схемы применения биологических препаратов (вакцин). </a:t>
            </a:r>
          </a:p>
          <a:p>
            <a:pPr algn="just"/>
            <a:endParaRPr lang="ru-RU" b="1" dirty="0">
              <a:solidFill>
                <a:srgbClr val="002060"/>
              </a:solidFill>
            </a:endParaRPr>
          </a:p>
          <a:p>
            <a:pPr algn="just"/>
            <a:r>
              <a:rPr lang="ru-RU" b="1" dirty="0">
                <a:solidFill>
                  <a:srgbClr val="002060"/>
                </a:solidFill>
              </a:rPr>
              <a:t> Документ включает две части: в первой перечислены плановые прививки от самых распространенных и потенциально опасных для жизни человека заболеваний; во второй – указаны прививки, которые делают по эпидемическим показаниям. </a:t>
            </a:r>
          </a:p>
          <a:p>
            <a:pPr algn="just"/>
            <a:endParaRPr lang="ru-RU" b="1" dirty="0">
              <a:solidFill>
                <a:srgbClr val="002060"/>
              </a:solidFill>
            </a:endParaRPr>
          </a:p>
          <a:p>
            <a:pPr algn="just"/>
            <a:r>
              <a:rPr lang="ru-RU" b="1" dirty="0">
                <a:solidFill>
                  <a:srgbClr val="002060"/>
                </a:solidFill>
              </a:rPr>
              <a:t> </a:t>
            </a:r>
          </a:p>
        </p:txBody>
      </p:sp>
    </p:spTree>
    <p:extLst>
      <p:ext uri="{BB962C8B-B14F-4D97-AF65-F5344CB8AC3E}">
        <p14:creationId xmlns:p14="http://schemas.microsoft.com/office/powerpoint/2010/main" xmlns="" val="189303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0" y="0"/>
            <a:ext cx="12192000" cy="6858000"/>
          </a:xfrm>
          <a:prstGeom prst="rect">
            <a:avLst/>
          </a:prstGeom>
        </p:spPr>
      </p:pic>
      <p:pic>
        <p:nvPicPr>
          <p:cNvPr id="9" name="Содержимое 6" descr="НКПП,  21.jpg">
            <a:extLst>
              <a:ext uri="{FF2B5EF4-FFF2-40B4-BE49-F238E27FC236}">
                <a16:creationId xmlns:a16="http://schemas.microsoft.com/office/drawing/2014/main" xmlns="" id="{99A942C2-148F-446B-B141-06192FFB4B2C}"/>
              </a:ext>
            </a:extLst>
          </p:cNvPr>
          <p:cNvPicPr>
            <a:picLocks noChangeAspect="1"/>
          </p:cNvPicPr>
          <p:nvPr/>
        </p:nvPicPr>
        <p:blipFill>
          <a:blip r:embed="rId4"/>
          <a:srcRect/>
          <a:stretch>
            <a:fillRect/>
          </a:stretch>
        </p:blipFill>
        <p:spPr>
          <a:xfrm>
            <a:off x="1285175" y="241133"/>
            <a:ext cx="9621650" cy="6539716"/>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5"/>
          <a:stretch>
            <a:fillRect/>
          </a:stretch>
        </p:blipFill>
        <p:spPr>
          <a:xfrm>
            <a:off x="-1" y="0"/>
            <a:ext cx="2048256" cy="706459"/>
          </a:xfrm>
          <a:prstGeom prst="rect">
            <a:avLst/>
          </a:prstGeom>
        </p:spPr>
      </p:pic>
    </p:spTree>
    <p:extLst>
      <p:ext uri="{BB962C8B-B14F-4D97-AF65-F5344CB8AC3E}">
        <p14:creationId xmlns:p14="http://schemas.microsoft.com/office/powerpoint/2010/main" xmlns="" val="205418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1"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pic>
        <p:nvPicPr>
          <p:cNvPr id="6" name="Рисунок 5">
            <a:extLst>
              <a:ext uri="{FF2B5EF4-FFF2-40B4-BE49-F238E27FC236}">
                <a16:creationId xmlns:a16="http://schemas.microsoft.com/office/drawing/2014/main" xmlns="" id="{F90BD2F5-22FF-4CAD-8E66-C33FDAA5424D}"/>
              </a:ext>
            </a:extLst>
          </p:cNvPr>
          <p:cNvPicPr>
            <a:picLocks noChangeAspect="1"/>
          </p:cNvPicPr>
          <p:nvPr/>
        </p:nvPicPr>
        <p:blipFill>
          <a:blip r:embed="rId5"/>
          <a:stretch>
            <a:fillRect/>
          </a:stretch>
        </p:blipFill>
        <p:spPr>
          <a:xfrm>
            <a:off x="10329594" y="127924"/>
            <a:ext cx="1792379" cy="2121592"/>
          </a:xfrm>
          <a:prstGeom prst="rect">
            <a:avLst/>
          </a:prstGeom>
        </p:spPr>
      </p:pic>
      <p:sp>
        <p:nvSpPr>
          <p:cNvPr id="2" name="Прямоугольник 1">
            <a:extLst>
              <a:ext uri="{FF2B5EF4-FFF2-40B4-BE49-F238E27FC236}">
                <a16:creationId xmlns:a16="http://schemas.microsoft.com/office/drawing/2014/main" xmlns="" id="{C991A819-03F3-4C59-9751-09D4828967C4}"/>
              </a:ext>
            </a:extLst>
          </p:cNvPr>
          <p:cNvSpPr/>
          <p:nvPr/>
        </p:nvSpPr>
        <p:spPr>
          <a:xfrm>
            <a:off x="2367605" y="70427"/>
            <a:ext cx="6102761" cy="523220"/>
          </a:xfrm>
          <a:prstGeom prst="rect">
            <a:avLst/>
          </a:prstGeom>
        </p:spPr>
        <p:txBody>
          <a:bodyPr wrap="none">
            <a:spAutoFit/>
          </a:bodyPr>
          <a:lstStyle/>
          <a:p>
            <a:r>
              <a:rPr lang="ru-RU" sz="2800" dirty="0">
                <a:solidFill>
                  <a:srgbClr val="C00000"/>
                </a:solidFill>
              </a:rPr>
              <a:t>ПОРЯДОК ПРОВЕДЕНИЯ ВАКЦИНАЦИИ</a:t>
            </a:r>
          </a:p>
        </p:txBody>
      </p:sp>
      <p:sp>
        <p:nvSpPr>
          <p:cNvPr id="3" name="Прямоугольник 2">
            <a:extLst>
              <a:ext uri="{FF2B5EF4-FFF2-40B4-BE49-F238E27FC236}">
                <a16:creationId xmlns:a16="http://schemas.microsoft.com/office/drawing/2014/main" xmlns="" id="{C88C0C82-FEC4-4E97-845C-0BBCB8807999}"/>
              </a:ext>
            </a:extLst>
          </p:cNvPr>
          <p:cNvSpPr/>
          <p:nvPr/>
        </p:nvSpPr>
        <p:spPr>
          <a:xfrm>
            <a:off x="967537" y="1016192"/>
            <a:ext cx="8964110" cy="2862322"/>
          </a:xfrm>
          <a:prstGeom prst="rect">
            <a:avLst/>
          </a:prstGeom>
        </p:spPr>
        <p:txBody>
          <a:bodyPr wrap="square">
            <a:spAutoFit/>
          </a:bodyPr>
          <a:lstStyle/>
          <a:p>
            <a:pPr marL="285750" indent="-285750">
              <a:buFont typeface="Wingdings" panose="05000000000000000000" pitchFamily="2" charset="2"/>
              <a:buChar char="Ø"/>
            </a:pPr>
            <a:r>
              <a:rPr lang="ru-RU" sz="2000" b="1" dirty="0">
                <a:solidFill>
                  <a:srgbClr val="002060"/>
                </a:solidFill>
              </a:rPr>
              <a:t>Вакцинация проводится по назначению врача</a:t>
            </a:r>
          </a:p>
          <a:p>
            <a:pPr marL="285750" indent="-285750">
              <a:buFont typeface="Wingdings" panose="05000000000000000000" pitchFamily="2" charset="2"/>
              <a:buChar char="Ø"/>
            </a:pPr>
            <a:r>
              <a:rPr lang="ru-RU" sz="2000" b="1" dirty="0">
                <a:solidFill>
                  <a:srgbClr val="002060"/>
                </a:solidFill>
              </a:rPr>
              <a:t>Перед вакцинацией – осмотр!!! </a:t>
            </a:r>
          </a:p>
          <a:p>
            <a:pPr marL="285750" indent="-285750">
              <a:buFont typeface="Wingdings" panose="05000000000000000000" pitchFamily="2" charset="2"/>
              <a:buChar char="Ø"/>
            </a:pPr>
            <a:r>
              <a:rPr lang="ru-RU" sz="2000" b="1" dirty="0">
                <a:solidFill>
                  <a:srgbClr val="002060"/>
                </a:solidFill>
              </a:rPr>
              <a:t>После вакцинации – 30 минут пациент находится под медицинским наблюдением</a:t>
            </a:r>
          </a:p>
          <a:p>
            <a:pPr marL="285750" indent="-285750">
              <a:buFont typeface="Wingdings" panose="05000000000000000000" pitchFamily="2" charset="2"/>
              <a:buChar char="Ø"/>
            </a:pPr>
            <a:r>
              <a:rPr lang="ru-RU" sz="2000" b="1" dirty="0">
                <a:solidFill>
                  <a:srgbClr val="002060"/>
                </a:solidFill>
              </a:rPr>
              <a:t>Пациенту должна быть предоставлена полная информация о показаниях, противопоказаниях, возможных реакциях… </a:t>
            </a:r>
          </a:p>
          <a:p>
            <a:pPr marL="285750" indent="-285750">
              <a:buFont typeface="Wingdings" panose="05000000000000000000" pitchFamily="2" charset="2"/>
              <a:buChar char="Ø"/>
            </a:pPr>
            <a:r>
              <a:rPr lang="ru-RU" sz="2000" b="1" dirty="0">
                <a:solidFill>
                  <a:srgbClr val="002060"/>
                </a:solidFill>
              </a:rPr>
              <a:t>Обязательно – информированное согласие (пациента, родителей, законных представителей)</a:t>
            </a:r>
          </a:p>
          <a:p>
            <a:pPr marL="285750" indent="-285750">
              <a:buFont typeface="Wingdings" panose="05000000000000000000" pitchFamily="2" charset="2"/>
              <a:buChar char="Ø"/>
            </a:pPr>
            <a:r>
              <a:rPr lang="ru-RU" sz="2000" b="1" dirty="0">
                <a:solidFill>
                  <a:srgbClr val="002060"/>
                </a:solidFill>
              </a:rPr>
              <a:t>Отказ от вакцинации должен быть зафиксирован письменно</a:t>
            </a:r>
          </a:p>
        </p:txBody>
      </p:sp>
      <p:pic>
        <p:nvPicPr>
          <p:cNvPr id="5" name="Рисунок 4">
            <a:extLst>
              <a:ext uri="{FF2B5EF4-FFF2-40B4-BE49-F238E27FC236}">
                <a16:creationId xmlns:a16="http://schemas.microsoft.com/office/drawing/2014/main" xmlns="" id="{A94F0A87-7174-4E02-9F4F-6E3150A275FB}"/>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169573" y="3889953"/>
            <a:ext cx="4560038" cy="3038474"/>
          </a:xfrm>
          <a:prstGeom prst="rect">
            <a:avLst/>
          </a:prstGeom>
          <a:ln>
            <a:noFill/>
          </a:ln>
          <a:effectLst>
            <a:softEdge rad="112500"/>
          </a:effectLst>
        </p:spPr>
      </p:pic>
    </p:spTree>
    <p:extLst>
      <p:ext uri="{BB962C8B-B14F-4D97-AF65-F5344CB8AC3E}">
        <p14:creationId xmlns:p14="http://schemas.microsoft.com/office/powerpoint/2010/main" xmlns="" val="247237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1" y="0"/>
            <a:ext cx="12192000" cy="6858000"/>
          </a:xfrm>
          <a:prstGeom prst="rect">
            <a:avLst/>
          </a:prstGeom>
        </p:spPr>
      </p:pic>
      <p:pic>
        <p:nvPicPr>
          <p:cNvPr id="8" name="Рисунок 7">
            <a:extLst>
              <a:ext uri="{FF2B5EF4-FFF2-40B4-BE49-F238E27FC236}">
                <a16:creationId xmlns:a16="http://schemas.microsoft.com/office/drawing/2014/main" xmlns="" id="{858A0C01-E0E2-4123-A278-C67AA85E4EDD}"/>
              </a:ext>
            </a:extLst>
          </p:cNvPr>
          <p:cNvPicPr>
            <a:picLocks noChangeAspect="1"/>
          </p:cNvPicPr>
          <p:nvPr/>
        </p:nvPicPr>
        <p:blipFill>
          <a:blip r:embed="rId4"/>
          <a:stretch>
            <a:fillRect/>
          </a:stretch>
        </p:blipFill>
        <p:spPr>
          <a:xfrm>
            <a:off x="124569" y="196795"/>
            <a:ext cx="11942860" cy="6464410"/>
          </a:xfrm>
          <a:prstGeom prst="rect">
            <a:avLst/>
          </a:prstGeom>
        </p:spPr>
      </p:pic>
    </p:spTree>
    <p:extLst>
      <p:ext uri="{BB962C8B-B14F-4D97-AF65-F5344CB8AC3E}">
        <p14:creationId xmlns:p14="http://schemas.microsoft.com/office/powerpoint/2010/main" xmlns="" val="352060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8DEB3FBB-5680-4314-BE4D-A4C7103C85D4}"/>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xmlns="" id="{B44548AE-5A55-41C8-AE52-ADF706C1D759}"/>
              </a:ext>
            </a:extLst>
          </p:cNvPr>
          <p:cNvPicPr>
            <a:picLocks noChangeAspect="1"/>
          </p:cNvPicPr>
          <p:nvPr/>
        </p:nvPicPr>
        <p:blipFill>
          <a:blip r:embed="rId4"/>
          <a:stretch>
            <a:fillRect/>
          </a:stretch>
        </p:blipFill>
        <p:spPr>
          <a:xfrm>
            <a:off x="0" y="0"/>
            <a:ext cx="2316681" cy="798645"/>
          </a:xfrm>
          <a:prstGeom prst="rect">
            <a:avLst/>
          </a:prstGeom>
        </p:spPr>
      </p:pic>
      <p:sp>
        <p:nvSpPr>
          <p:cNvPr id="10" name="Подзаголовок 2">
            <a:extLst>
              <a:ext uri="{FF2B5EF4-FFF2-40B4-BE49-F238E27FC236}">
                <a16:creationId xmlns:a16="http://schemas.microsoft.com/office/drawing/2014/main" xmlns="" id="{64AECDDC-3CC1-4D05-968A-1128F06B2978}"/>
              </a:ext>
            </a:extLst>
          </p:cNvPr>
          <p:cNvSpPr txBox="1">
            <a:spLocks/>
          </p:cNvSpPr>
          <p:nvPr/>
        </p:nvSpPr>
        <p:spPr>
          <a:xfrm>
            <a:off x="724970" y="1377759"/>
            <a:ext cx="10354043" cy="5254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ru-RU" sz="2000" b="1" dirty="0">
                <a:solidFill>
                  <a:srgbClr val="002060"/>
                </a:solidFill>
              </a:rPr>
              <a:t>Снижение заболеваемости, инвалидизации, смертности </a:t>
            </a:r>
          </a:p>
          <a:p>
            <a:pPr>
              <a:buFont typeface="Wingdings" panose="05000000000000000000" pitchFamily="2" charset="2"/>
              <a:buChar char="Ø"/>
            </a:pPr>
            <a:r>
              <a:rPr lang="ru-RU" sz="2000" b="1" dirty="0">
                <a:solidFill>
                  <a:srgbClr val="002060"/>
                </a:solidFill>
              </a:rPr>
              <a:t>Предупреждение эпидемий</a:t>
            </a:r>
          </a:p>
          <a:p>
            <a:pPr>
              <a:buFont typeface="Wingdings" panose="05000000000000000000" pitchFamily="2" charset="2"/>
              <a:buChar char="Ø"/>
            </a:pPr>
            <a:r>
              <a:rPr lang="ru-RU" sz="2000" b="1" dirty="0">
                <a:solidFill>
                  <a:srgbClr val="002060"/>
                </a:solidFill>
              </a:rPr>
              <a:t>Профилактика онкологических и соматических заболеваний</a:t>
            </a:r>
          </a:p>
          <a:p>
            <a:pPr>
              <a:buFont typeface="Wingdings" panose="05000000000000000000" pitchFamily="2" charset="2"/>
              <a:buChar char="Ø"/>
            </a:pPr>
            <a:r>
              <a:rPr lang="ru-RU" sz="2000" b="1" dirty="0">
                <a:solidFill>
                  <a:srgbClr val="002060"/>
                </a:solidFill>
              </a:rPr>
              <a:t>Увеличение продолжительности жизни</a:t>
            </a:r>
          </a:p>
          <a:p>
            <a:pPr>
              <a:buFont typeface="Wingdings" panose="05000000000000000000" pitchFamily="2" charset="2"/>
              <a:buChar char="Ø"/>
            </a:pPr>
            <a:r>
              <a:rPr lang="ru-RU" sz="2000" b="1" dirty="0">
                <a:solidFill>
                  <a:srgbClr val="002060"/>
                </a:solidFill>
              </a:rPr>
              <a:t>Экономическая эффективность – сохранение ресурсов</a:t>
            </a:r>
          </a:p>
          <a:p>
            <a:pPr>
              <a:buFont typeface="Wingdings" panose="05000000000000000000" pitchFamily="2" charset="2"/>
              <a:buChar char="Ø"/>
            </a:pPr>
            <a:r>
              <a:rPr lang="ru-RU" sz="2000" b="1" dirty="0">
                <a:solidFill>
                  <a:srgbClr val="002060"/>
                </a:solidFill>
              </a:rPr>
              <a:t>Предупреждение антибиотикорезистентности</a:t>
            </a:r>
          </a:p>
          <a:p>
            <a:pPr>
              <a:buFont typeface="Wingdings" panose="05000000000000000000" pitchFamily="2" charset="2"/>
              <a:buChar char="Ø"/>
            </a:pPr>
            <a:r>
              <a:rPr lang="ru-RU" sz="2000" b="1" dirty="0">
                <a:solidFill>
                  <a:srgbClr val="002060"/>
                </a:solidFill>
              </a:rPr>
              <a:t>Принцип социального равенства</a:t>
            </a:r>
          </a:p>
          <a:p>
            <a:pPr>
              <a:buFont typeface="Wingdings" panose="05000000000000000000" pitchFamily="2" charset="2"/>
              <a:buChar char="Ø"/>
            </a:pPr>
            <a:r>
              <a:rPr lang="ru-RU" sz="2000" b="1" dirty="0">
                <a:solidFill>
                  <a:srgbClr val="002060"/>
                </a:solidFill>
              </a:rPr>
              <a:t>Вакцинация на протяжении жизни</a:t>
            </a:r>
          </a:p>
          <a:p>
            <a:pPr>
              <a:buFont typeface="Wingdings" panose="05000000000000000000" pitchFamily="2" charset="2"/>
              <a:buChar char="Ø"/>
            </a:pPr>
            <a:r>
              <a:rPr lang="ru-RU" sz="2000" b="1" dirty="0">
                <a:solidFill>
                  <a:srgbClr val="002060"/>
                </a:solidFill>
              </a:rPr>
              <a:t> Неспецифический эффект вакцинации</a:t>
            </a:r>
          </a:p>
          <a:p>
            <a:pPr>
              <a:buFont typeface="Wingdings" panose="05000000000000000000" pitchFamily="2" charset="2"/>
              <a:buChar char="Ø"/>
            </a:pPr>
            <a:r>
              <a:rPr lang="ru-RU" sz="2000" b="1" dirty="0">
                <a:solidFill>
                  <a:srgbClr val="002060"/>
                </a:solidFill>
              </a:rPr>
              <a:t>Снижение доверия к вакцинации </a:t>
            </a:r>
          </a:p>
          <a:p>
            <a:pPr marL="0" indent="0">
              <a:buNone/>
            </a:pPr>
            <a:endParaRPr lang="ru-RU" dirty="0"/>
          </a:p>
        </p:txBody>
      </p:sp>
      <p:sp>
        <p:nvSpPr>
          <p:cNvPr id="11" name="Заголовок 1">
            <a:extLst>
              <a:ext uri="{FF2B5EF4-FFF2-40B4-BE49-F238E27FC236}">
                <a16:creationId xmlns:a16="http://schemas.microsoft.com/office/drawing/2014/main" xmlns="" id="{D4770FD2-7C1B-47FD-A6A8-B64324B7011C}"/>
              </a:ext>
            </a:extLst>
          </p:cNvPr>
          <p:cNvSpPr txBox="1">
            <a:spLocks/>
          </p:cNvSpPr>
          <p:nvPr/>
        </p:nvSpPr>
        <p:spPr>
          <a:xfrm>
            <a:off x="2462985" y="-63704"/>
            <a:ext cx="10222172" cy="11519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rgbClr val="C00000"/>
                </a:solidFill>
                <a:latin typeface="+mn-lt"/>
              </a:rPr>
              <a:t>ВАКЦИНАЦИИ В СОВРЕМЕННЫХ УСЛОВИЯХ </a:t>
            </a:r>
          </a:p>
        </p:txBody>
      </p:sp>
      <p:pic>
        <p:nvPicPr>
          <p:cNvPr id="15" name="Рисунок 14">
            <a:extLst>
              <a:ext uri="{FF2B5EF4-FFF2-40B4-BE49-F238E27FC236}">
                <a16:creationId xmlns:a16="http://schemas.microsoft.com/office/drawing/2014/main" xmlns="" id="{D1783DD6-11BF-4B88-AE28-D8A846CCDFFA}"/>
              </a:ext>
            </a:extLst>
          </p:cNvPr>
          <p:cNvPicPr>
            <a:picLocks noChangeAspect="1"/>
          </p:cNvPicPr>
          <p:nvPr/>
        </p:nvPicPr>
        <p:blipFill>
          <a:blip r:embed="rId5" cstate="print"/>
          <a:stretch>
            <a:fillRect/>
          </a:stretch>
        </p:blipFill>
        <p:spPr>
          <a:xfrm>
            <a:off x="7067785" y="3429000"/>
            <a:ext cx="5124215" cy="3416144"/>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1"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sp>
        <p:nvSpPr>
          <p:cNvPr id="8" name="Заголовок 1">
            <a:extLst>
              <a:ext uri="{FF2B5EF4-FFF2-40B4-BE49-F238E27FC236}">
                <a16:creationId xmlns:a16="http://schemas.microsoft.com/office/drawing/2014/main" xmlns="" id="{CD905370-94ED-40D5-952A-1AED615ADC99}"/>
              </a:ext>
            </a:extLst>
          </p:cNvPr>
          <p:cNvSpPr>
            <a:spLocks noGrp="1"/>
          </p:cNvSpPr>
          <p:nvPr>
            <p:ph type="title"/>
          </p:nvPr>
        </p:nvSpPr>
        <p:spPr>
          <a:xfrm>
            <a:off x="1450134" y="165742"/>
            <a:ext cx="10470674" cy="476284"/>
          </a:xfrm>
        </p:spPr>
        <p:txBody>
          <a:bodyPr>
            <a:noAutofit/>
          </a:bodyPr>
          <a:lstStyle/>
          <a:p>
            <a:pPr algn="ctr"/>
            <a:r>
              <a:rPr lang="ru-RU" sz="2800" dirty="0">
                <a:solidFill>
                  <a:srgbClr val="C00000"/>
                </a:solidFill>
                <a:latin typeface="+mn-lt"/>
              </a:rPr>
              <a:t>ПЕРСПЕКТИВЫ ВАКЦИНАЦИИ В РОССИЙСКОЙ ФЕДЕРАЦИИ</a:t>
            </a:r>
            <a:r>
              <a:rPr lang="ru-RU" sz="3200" b="1" dirty="0">
                <a:solidFill>
                  <a:srgbClr val="C00000"/>
                </a:solidFill>
                <a:latin typeface="+mn-lt"/>
              </a:rPr>
              <a:t> </a:t>
            </a:r>
          </a:p>
        </p:txBody>
      </p:sp>
      <p:sp>
        <p:nvSpPr>
          <p:cNvPr id="9" name="Объект 2">
            <a:extLst>
              <a:ext uri="{FF2B5EF4-FFF2-40B4-BE49-F238E27FC236}">
                <a16:creationId xmlns:a16="http://schemas.microsoft.com/office/drawing/2014/main" xmlns="" id="{F8CAC856-EF19-4510-8D59-54E8045F9E3A}"/>
              </a:ext>
            </a:extLst>
          </p:cNvPr>
          <p:cNvSpPr>
            <a:spLocks noGrp="1"/>
          </p:cNvSpPr>
          <p:nvPr>
            <p:ph idx="1"/>
          </p:nvPr>
        </p:nvSpPr>
        <p:spPr>
          <a:xfrm>
            <a:off x="439592" y="1407647"/>
            <a:ext cx="9592930" cy="4189202"/>
          </a:xfrm>
        </p:spPr>
        <p:txBody>
          <a:bodyPr>
            <a:normAutofit lnSpcReduction="10000"/>
          </a:bodyPr>
          <a:lstStyle/>
          <a:p>
            <a:pPr marL="0" indent="0" algn="just">
              <a:buNone/>
            </a:pPr>
            <a:r>
              <a:rPr lang="ru-RU" sz="2000" b="1" i="0" dirty="0">
                <a:solidFill>
                  <a:srgbClr val="C00000"/>
                </a:solidFill>
                <a:effectLst/>
              </a:rPr>
              <a:t>Предполагается, что в Национальный календарь профилактических</a:t>
            </a:r>
          </a:p>
          <a:p>
            <a:pPr marL="0" indent="0" algn="just">
              <a:buNone/>
            </a:pPr>
            <a:r>
              <a:rPr lang="ru-RU" sz="2000" b="1" dirty="0">
                <a:solidFill>
                  <a:srgbClr val="C00000"/>
                </a:solidFill>
              </a:rPr>
              <a:t>  </a:t>
            </a:r>
            <a:r>
              <a:rPr lang="ru-RU" sz="2000" b="1" i="0" dirty="0">
                <a:solidFill>
                  <a:srgbClr val="C00000"/>
                </a:solidFill>
                <a:effectLst/>
              </a:rPr>
              <a:t> прививок станут поэтапно внедряться вакцинопрофилактика:</a:t>
            </a:r>
          </a:p>
          <a:p>
            <a:pPr algn="just">
              <a:buFont typeface="Wingdings" panose="05000000000000000000" pitchFamily="2" charset="2"/>
              <a:buChar char="Ø"/>
            </a:pPr>
            <a:r>
              <a:rPr lang="ru-RU" sz="2000" b="1" i="0" dirty="0">
                <a:solidFill>
                  <a:srgbClr val="002060"/>
                </a:solidFill>
                <a:effectLst/>
              </a:rPr>
              <a:t>ротавирусной инфекции</a:t>
            </a:r>
            <a:endParaRPr lang="ru-RU" sz="2000" b="1" dirty="0">
              <a:solidFill>
                <a:srgbClr val="002060"/>
              </a:solidFill>
            </a:endParaRPr>
          </a:p>
          <a:p>
            <a:pPr algn="just">
              <a:buFont typeface="Wingdings" panose="05000000000000000000" pitchFamily="2" charset="2"/>
              <a:buChar char="Ø"/>
            </a:pPr>
            <a:r>
              <a:rPr lang="ru-RU" sz="2000" b="1" i="0" dirty="0">
                <a:solidFill>
                  <a:srgbClr val="002060"/>
                </a:solidFill>
                <a:effectLst/>
              </a:rPr>
              <a:t>ветряной оспы </a:t>
            </a:r>
          </a:p>
          <a:p>
            <a:pPr algn="just">
              <a:buFont typeface="Wingdings" panose="05000000000000000000" pitchFamily="2" charset="2"/>
              <a:buChar char="Ø"/>
            </a:pPr>
            <a:r>
              <a:rPr lang="ru-RU" sz="2000" b="1" dirty="0">
                <a:solidFill>
                  <a:srgbClr val="002060"/>
                </a:solidFill>
              </a:rPr>
              <a:t>вируса папилломы человека </a:t>
            </a:r>
          </a:p>
          <a:p>
            <a:pPr algn="just">
              <a:buFont typeface="Wingdings" panose="05000000000000000000" pitchFamily="2" charset="2"/>
              <a:buChar char="Ø"/>
            </a:pPr>
            <a:r>
              <a:rPr lang="ru-RU" sz="2000" b="1" i="0" dirty="0">
                <a:solidFill>
                  <a:srgbClr val="002060"/>
                </a:solidFill>
                <a:effectLst/>
              </a:rPr>
              <a:t>менингококковой инфекции</a:t>
            </a:r>
          </a:p>
          <a:p>
            <a:pPr algn="just">
              <a:buNone/>
            </a:pPr>
            <a:endParaRPr lang="ru-RU" sz="2000" b="1" i="0" dirty="0">
              <a:solidFill>
                <a:srgbClr val="002060"/>
              </a:solidFill>
              <a:effectLst/>
            </a:endParaRPr>
          </a:p>
          <a:p>
            <a:pPr algn="just">
              <a:buNone/>
            </a:pPr>
            <a:endParaRPr lang="ru-RU" sz="2000" b="1" dirty="0">
              <a:solidFill>
                <a:srgbClr val="002060"/>
              </a:solidFill>
            </a:endParaRPr>
          </a:p>
          <a:p>
            <a:pPr algn="just">
              <a:buNone/>
            </a:pPr>
            <a:endParaRPr lang="ru-RU" sz="2000" b="1" i="0" dirty="0">
              <a:solidFill>
                <a:srgbClr val="002060"/>
              </a:solidFill>
              <a:effectLst/>
            </a:endParaRPr>
          </a:p>
          <a:p>
            <a:pPr marL="0" indent="0" algn="just">
              <a:buNone/>
            </a:pPr>
            <a:r>
              <a:rPr lang="ru-RU" sz="2000" b="1" i="0" dirty="0">
                <a:solidFill>
                  <a:srgbClr val="002060"/>
                </a:solidFill>
                <a:effectLst/>
              </a:rPr>
              <a:t>Впоследствии — ревакцинации против коклюша бесклеточными вакцинами детей перед школой, в 14 лет и взрослых.</a:t>
            </a:r>
          </a:p>
          <a:p>
            <a:endParaRPr lang="ru-RU" dirty="0"/>
          </a:p>
        </p:txBody>
      </p:sp>
      <p:pic>
        <p:nvPicPr>
          <p:cNvPr id="10" name="Рисунок 9">
            <a:extLst>
              <a:ext uri="{FF2B5EF4-FFF2-40B4-BE49-F238E27FC236}">
                <a16:creationId xmlns:a16="http://schemas.microsoft.com/office/drawing/2014/main" xmlns="" id="{270930F8-3128-42F6-9509-974A292B6131}"/>
              </a:ext>
            </a:extLst>
          </p:cNvPr>
          <p:cNvPicPr>
            <a:picLocks noChangeAspect="1"/>
          </p:cNvPicPr>
          <p:nvPr/>
        </p:nvPicPr>
        <p:blipFill>
          <a:blip r:embed="rId5"/>
          <a:stretch>
            <a:fillRect/>
          </a:stretch>
        </p:blipFill>
        <p:spPr>
          <a:xfrm>
            <a:off x="6685471" y="1107707"/>
            <a:ext cx="6405815" cy="3633432"/>
          </a:xfrm>
          <a:prstGeom prst="rect">
            <a:avLst/>
          </a:prstGeom>
        </p:spPr>
      </p:pic>
    </p:spTree>
    <p:extLst>
      <p:ext uri="{BB962C8B-B14F-4D97-AF65-F5344CB8AC3E}">
        <p14:creationId xmlns:p14="http://schemas.microsoft.com/office/powerpoint/2010/main" xmlns="" val="1276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1"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sp>
        <p:nvSpPr>
          <p:cNvPr id="11" name="Заголовок 1">
            <a:extLst>
              <a:ext uri="{FF2B5EF4-FFF2-40B4-BE49-F238E27FC236}">
                <a16:creationId xmlns:a16="http://schemas.microsoft.com/office/drawing/2014/main" xmlns="" id="{2A4A69CC-181C-4ED1-872B-19014E0769EB}"/>
              </a:ext>
            </a:extLst>
          </p:cNvPr>
          <p:cNvSpPr>
            <a:spLocks noGrp="1"/>
          </p:cNvSpPr>
          <p:nvPr>
            <p:ph type="title"/>
          </p:nvPr>
        </p:nvSpPr>
        <p:spPr>
          <a:xfrm>
            <a:off x="2048255" y="-155422"/>
            <a:ext cx="9637778" cy="1325563"/>
          </a:xfrm>
        </p:spPr>
        <p:txBody>
          <a:bodyPr>
            <a:normAutofit/>
          </a:bodyPr>
          <a:lstStyle/>
          <a:p>
            <a:r>
              <a:rPr lang="ru-RU" sz="2800" b="1" cap="all" dirty="0">
                <a:solidFill>
                  <a:srgbClr val="C00000"/>
                </a:solidFill>
              </a:rPr>
              <a:t>Основные тенденции развития иммунопрофилактики</a:t>
            </a:r>
          </a:p>
        </p:txBody>
      </p:sp>
      <p:sp>
        <p:nvSpPr>
          <p:cNvPr id="13" name="Объект 2">
            <a:extLst>
              <a:ext uri="{FF2B5EF4-FFF2-40B4-BE49-F238E27FC236}">
                <a16:creationId xmlns:a16="http://schemas.microsoft.com/office/drawing/2014/main" xmlns="" id="{F4158C10-7CD0-4442-B585-7256689F5700}"/>
              </a:ext>
            </a:extLst>
          </p:cNvPr>
          <p:cNvSpPr>
            <a:spLocks noGrp="1"/>
          </p:cNvSpPr>
          <p:nvPr>
            <p:ph idx="1"/>
          </p:nvPr>
        </p:nvSpPr>
        <p:spPr>
          <a:xfrm>
            <a:off x="601218" y="1325563"/>
            <a:ext cx="10536174" cy="4464496"/>
          </a:xfrm>
        </p:spPr>
        <p:txBody>
          <a:bodyPr>
            <a:normAutofit/>
          </a:bodyPr>
          <a:lstStyle/>
          <a:p>
            <a:pPr algn="just">
              <a:buFont typeface="Wingdings" panose="05000000000000000000" pitchFamily="2" charset="2"/>
              <a:buChar char="Ø"/>
            </a:pPr>
            <a:r>
              <a:rPr lang="ru-RU" sz="1900" b="1" dirty="0">
                <a:solidFill>
                  <a:srgbClr val="002060"/>
                </a:solidFill>
              </a:rPr>
              <a:t>Создание новых комбинированных вакцин и успехи иммунологии, позволили понять многие стороны вакцинального процесса и изменить традиционные подходы к вакцинопрофилактике: </a:t>
            </a:r>
          </a:p>
          <a:p>
            <a:pPr marL="0" indent="0">
              <a:buNone/>
            </a:pPr>
            <a:r>
              <a:rPr lang="ru-RU" sz="1900" i="1" dirty="0">
                <a:solidFill>
                  <a:srgbClr val="C00000"/>
                </a:solidFill>
              </a:rPr>
              <a:t>   сузить перечень отводов от прививок, выделив в качестве приоритета иммунизацию     лиц больных, ослабленных, имеющих ту или иную хроническую патологию</a:t>
            </a:r>
          </a:p>
          <a:p>
            <a:pPr>
              <a:buFont typeface="Wingdings" panose="05000000000000000000" pitchFamily="2" charset="2"/>
              <a:buChar char="Ø"/>
            </a:pPr>
            <a:r>
              <a:rPr lang="ru-RU" sz="1900" b="1" dirty="0">
                <a:solidFill>
                  <a:srgbClr val="002060"/>
                </a:solidFill>
              </a:rPr>
              <a:t>Расширились задачи вакцинопрофилактики: </a:t>
            </a:r>
          </a:p>
          <a:p>
            <a:pPr marL="0" indent="0">
              <a:buNone/>
            </a:pPr>
            <a:r>
              <a:rPr lang="ru-RU" sz="1900" i="1" dirty="0">
                <a:solidFill>
                  <a:srgbClr val="C00000"/>
                </a:solidFill>
              </a:rPr>
              <a:t>    сегодня это не только снижение заболеваемости и сокращение смертности, но и обеспечение активного долголетия</a:t>
            </a:r>
          </a:p>
          <a:p>
            <a:pPr marL="0" indent="0">
              <a:buNone/>
            </a:pPr>
            <a:r>
              <a:rPr lang="ru-RU" sz="1900" dirty="0">
                <a:solidFill>
                  <a:srgbClr val="002060"/>
                </a:solidFill>
              </a:rPr>
              <a:t>Установлена роль вакцинопрофилактики в предупреждении развития рака шейки матки, цирроза печени и </a:t>
            </a:r>
            <a:r>
              <a:rPr lang="ru-RU" sz="1900" dirty="0" err="1">
                <a:solidFill>
                  <a:srgbClr val="002060"/>
                </a:solidFill>
              </a:rPr>
              <a:t>гепатокарциномы</a:t>
            </a:r>
            <a:r>
              <a:rPr lang="ru-RU" sz="1900" dirty="0">
                <a:solidFill>
                  <a:srgbClr val="002060"/>
                </a:solidFill>
              </a:rPr>
              <a:t> </a:t>
            </a:r>
          </a:p>
          <a:p>
            <a:pPr>
              <a:buFont typeface="Wingdings" panose="05000000000000000000" pitchFamily="2" charset="2"/>
              <a:buChar char="Ø"/>
            </a:pPr>
            <a:r>
              <a:rPr lang="ru-RU" sz="1900" b="1" dirty="0">
                <a:solidFill>
                  <a:srgbClr val="002060"/>
                </a:solidFill>
              </a:rPr>
              <a:t>Необходимость дальнейшего совершенствование Национального календаря прививок</a:t>
            </a:r>
          </a:p>
        </p:txBody>
      </p:sp>
      <p:pic>
        <p:nvPicPr>
          <p:cNvPr id="6" name="Рисунок 5">
            <a:extLst>
              <a:ext uri="{FF2B5EF4-FFF2-40B4-BE49-F238E27FC236}">
                <a16:creationId xmlns:a16="http://schemas.microsoft.com/office/drawing/2014/main" xmlns="" id="{4D525399-EE54-43A4-8FD5-6C7D34729350}"/>
              </a:ext>
            </a:extLst>
          </p:cNvPr>
          <p:cNvPicPr>
            <a:picLocks noChangeAspect="1"/>
          </p:cNvPicPr>
          <p:nvPr/>
        </p:nvPicPr>
        <p:blipFill>
          <a:blip r:embed="rId5" cstate="print"/>
          <a:stretch>
            <a:fillRect/>
          </a:stretch>
        </p:blipFill>
        <p:spPr>
          <a:xfrm>
            <a:off x="8442603" y="4317479"/>
            <a:ext cx="4898494" cy="2778467"/>
          </a:xfrm>
          <a:prstGeom prst="rect">
            <a:avLst/>
          </a:prstGeom>
        </p:spPr>
      </p:pic>
    </p:spTree>
    <p:extLst>
      <p:ext uri="{BB962C8B-B14F-4D97-AF65-F5344CB8AC3E}">
        <p14:creationId xmlns:p14="http://schemas.microsoft.com/office/powerpoint/2010/main" xmlns="" val="4040437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8DEB3FBB-5680-4314-BE4D-A4C7103C85D4}"/>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xmlns="" id="{B44548AE-5A55-41C8-AE52-ADF706C1D759}"/>
              </a:ext>
            </a:extLst>
          </p:cNvPr>
          <p:cNvPicPr>
            <a:picLocks noChangeAspect="1"/>
          </p:cNvPicPr>
          <p:nvPr/>
        </p:nvPicPr>
        <p:blipFill>
          <a:blip r:embed="rId4"/>
          <a:stretch>
            <a:fillRect/>
          </a:stretch>
        </p:blipFill>
        <p:spPr>
          <a:xfrm>
            <a:off x="0" y="0"/>
            <a:ext cx="2316681" cy="798645"/>
          </a:xfrm>
          <a:prstGeom prst="rect">
            <a:avLst/>
          </a:prstGeom>
        </p:spPr>
      </p:pic>
      <p:sp>
        <p:nvSpPr>
          <p:cNvPr id="7" name="Заголовок 1">
            <a:extLst>
              <a:ext uri="{FF2B5EF4-FFF2-40B4-BE49-F238E27FC236}">
                <a16:creationId xmlns:a16="http://schemas.microsoft.com/office/drawing/2014/main" xmlns="" id="{1F1CC3B5-A8B9-4963-A7A2-7B200F5C1F3A}"/>
              </a:ext>
            </a:extLst>
          </p:cNvPr>
          <p:cNvSpPr>
            <a:spLocks noGrp="1"/>
          </p:cNvSpPr>
          <p:nvPr>
            <p:ph type="title"/>
          </p:nvPr>
        </p:nvSpPr>
        <p:spPr>
          <a:xfrm>
            <a:off x="1585161" y="96964"/>
            <a:ext cx="8791956" cy="816777"/>
          </a:xfrm>
        </p:spPr>
        <p:txBody>
          <a:bodyPr>
            <a:noAutofit/>
          </a:bodyPr>
          <a:lstStyle/>
          <a:p>
            <a:pPr algn="ctr"/>
            <a:r>
              <a:rPr lang="ru-RU" sz="2800" b="1" dirty="0">
                <a:solidFill>
                  <a:srgbClr val="C00000"/>
                </a:solidFill>
              </a:rPr>
              <a:t>ПРЕИМУЩЕСТВО ИСПОЛЬЗОВАНИЯ </a:t>
            </a:r>
            <a:br>
              <a:rPr lang="ru-RU" sz="2800" b="1" dirty="0">
                <a:solidFill>
                  <a:srgbClr val="C00000"/>
                </a:solidFill>
              </a:rPr>
            </a:br>
            <a:r>
              <a:rPr lang="ru-RU" sz="2800" b="1" dirty="0">
                <a:solidFill>
                  <a:srgbClr val="C00000"/>
                </a:solidFill>
              </a:rPr>
              <a:t>КОМБИНИРОВАННЫХ ВАКЦИН </a:t>
            </a:r>
          </a:p>
        </p:txBody>
      </p:sp>
      <p:sp>
        <p:nvSpPr>
          <p:cNvPr id="8" name="Объект 2">
            <a:extLst>
              <a:ext uri="{FF2B5EF4-FFF2-40B4-BE49-F238E27FC236}">
                <a16:creationId xmlns:a16="http://schemas.microsoft.com/office/drawing/2014/main" xmlns="" id="{59E2A77B-C364-4D04-9916-132F2FA22459}"/>
              </a:ext>
            </a:extLst>
          </p:cNvPr>
          <p:cNvSpPr>
            <a:spLocks noGrp="1"/>
          </p:cNvSpPr>
          <p:nvPr>
            <p:ph idx="1"/>
          </p:nvPr>
        </p:nvSpPr>
        <p:spPr>
          <a:xfrm>
            <a:off x="674370" y="1213241"/>
            <a:ext cx="9393174" cy="4168775"/>
          </a:xfrm>
        </p:spPr>
        <p:txBody>
          <a:bodyPr>
            <a:noAutofit/>
          </a:bodyPr>
          <a:lstStyle/>
          <a:p>
            <a:pPr>
              <a:buFont typeface="Wingdings" panose="05000000000000000000" pitchFamily="2" charset="2"/>
              <a:buChar char="Ø"/>
            </a:pPr>
            <a:r>
              <a:rPr lang="ru-RU" sz="1800" b="1" dirty="0">
                <a:solidFill>
                  <a:srgbClr val="002060"/>
                </a:solidFill>
              </a:rPr>
              <a:t>Снижение инъекционной нагрузки на младенца</a:t>
            </a:r>
          </a:p>
          <a:p>
            <a:pPr>
              <a:buFont typeface="Wingdings" panose="05000000000000000000" pitchFamily="2" charset="2"/>
              <a:buChar char="Ø"/>
            </a:pPr>
            <a:r>
              <a:rPr lang="ru-RU" sz="1800" b="1" dirty="0">
                <a:solidFill>
                  <a:srgbClr val="002060"/>
                </a:solidFill>
              </a:rPr>
              <a:t>Повышение охвата вакцинацией, обеспечивая широкую защиту населения от инфекций и снижение затрат на лечение и купирование вспышек </a:t>
            </a:r>
          </a:p>
          <a:p>
            <a:pPr>
              <a:buFont typeface="Wingdings" panose="05000000000000000000" pitchFamily="2" charset="2"/>
              <a:buChar char="Ø"/>
            </a:pPr>
            <a:r>
              <a:rPr lang="ru-RU" sz="1800" b="1" dirty="0">
                <a:solidFill>
                  <a:srgbClr val="002060"/>
                </a:solidFill>
              </a:rPr>
              <a:t>Улучшение приверженности и своевременности вакцинации</a:t>
            </a:r>
          </a:p>
          <a:p>
            <a:pPr>
              <a:buFont typeface="Wingdings" panose="05000000000000000000" pitchFamily="2" charset="2"/>
              <a:buChar char="Ø"/>
            </a:pPr>
            <a:r>
              <a:rPr lang="ru-RU" sz="1800" b="1" dirty="0">
                <a:solidFill>
                  <a:srgbClr val="002060"/>
                </a:solidFill>
              </a:rPr>
              <a:t>Снижение риска развития побочных эффектов и болезненности процедуры из-за меньшего числа инъекций </a:t>
            </a:r>
          </a:p>
          <a:p>
            <a:pPr>
              <a:buFont typeface="Wingdings" panose="05000000000000000000" pitchFamily="2" charset="2"/>
              <a:buChar char="Ø"/>
            </a:pPr>
            <a:r>
              <a:rPr lang="ru-RU" sz="1800" b="1" dirty="0">
                <a:solidFill>
                  <a:srgbClr val="002060"/>
                </a:solidFill>
              </a:rPr>
              <a:t>Родителям сэкономить время и снизить число повторных визитов за отложенными прививками</a:t>
            </a:r>
          </a:p>
          <a:p>
            <a:pPr>
              <a:buFont typeface="Wingdings" panose="05000000000000000000" pitchFamily="2" charset="2"/>
              <a:buChar char="Ø"/>
            </a:pPr>
            <a:r>
              <a:rPr lang="ru-RU" sz="1800" b="1" dirty="0">
                <a:solidFill>
                  <a:srgbClr val="002060"/>
                </a:solidFill>
              </a:rPr>
              <a:t>Медработникам повысить эффективность повседневной практики (снизить нагрузку, экономить время, упростить поставки и соблюдение холодовой цепи, снизить риск ошибок медперсонала), а также улучшить безопасность трудового процесса (снижение риска укола иглой при меньшем количестве инъекций) </a:t>
            </a:r>
          </a:p>
          <a:p>
            <a:pPr>
              <a:buFont typeface="Wingdings" panose="05000000000000000000" pitchFamily="2" charset="2"/>
              <a:buChar char="Ø"/>
            </a:pPr>
            <a:r>
              <a:rPr lang="ru-RU" sz="1800" b="1" dirty="0">
                <a:solidFill>
                  <a:srgbClr val="002060"/>
                </a:solidFill>
              </a:rPr>
              <a:t>Безопасно применить </a:t>
            </a:r>
            <a:r>
              <a:rPr lang="ru-RU" sz="1800" b="1" dirty="0" err="1">
                <a:solidFill>
                  <a:srgbClr val="002060"/>
                </a:solidFill>
              </a:rPr>
              <a:t>ацеллюлярную</a:t>
            </a:r>
            <a:r>
              <a:rPr lang="ru-RU" sz="1800" b="1" dirty="0">
                <a:solidFill>
                  <a:srgbClr val="002060"/>
                </a:solidFill>
              </a:rPr>
              <a:t> коклюшную и инактивированную полиомиелитную вакцины в составе </a:t>
            </a:r>
            <a:r>
              <a:rPr lang="ru-RU" sz="1800" b="1" dirty="0" err="1">
                <a:solidFill>
                  <a:srgbClr val="002060"/>
                </a:solidFill>
              </a:rPr>
              <a:t>поликомпонентных</a:t>
            </a:r>
            <a:r>
              <a:rPr lang="ru-RU" sz="1800" b="1" dirty="0">
                <a:solidFill>
                  <a:srgbClr val="002060"/>
                </a:solidFill>
              </a:rPr>
              <a:t> педиатрических вакцин</a:t>
            </a:r>
          </a:p>
        </p:txBody>
      </p:sp>
      <p:pic>
        <p:nvPicPr>
          <p:cNvPr id="6" name="Рисунок 5">
            <a:extLst>
              <a:ext uri="{FF2B5EF4-FFF2-40B4-BE49-F238E27FC236}">
                <a16:creationId xmlns:a16="http://schemas.microsoft.com/office/drawing/2014/main" xmlns="" id="{8B4EE79C-4020-4C60-AD70-B63EEB6AB8FE}"/>
              </a:ext>
            </a:extLst>
          </p:cNvPr>
          <p:cNvPicPr>
            <a:picLocks noChangeAspect="1"/>
          </p:cNvPicPr>
          <p:nvPr/>
        </p:nvPicPr>
        <p:blipFill>
          <a:blip r:embed="rId5" cstate="print"/>
          <a:stretch>
            <a:fillRect/>
          </a:stretch>
        </p:blipFill>
        <p:spPr>
          <a:xfrm>
            <a:off x="8444484" y="4154793"/>
            <a:ext cx="4594860" cy="2606243"/>
          </a:xfrm>
          <a:prstGeom prst="rect">
            <a:avLst/>
          </a:prstGeom>
        </p:spPr>
      </p:pic>
    </p:spTree>
    <p:extLst>
      <p:ext uri="{BB962C8B-B14F-4D97-AF65-F5344CB8AC3E}">
        <p14:creationId xmlns:p14="http://schemas.microsoft.com/office/powerpoint/2010/main" xmlns="" val="17887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1" y="0"/>
            <a:ext cx="12192000" cy="6858000"/>
          </a:xfrm>
          <a:prstGeom prst="rect">
            <a:avLst/>
          </a:prstGeom>
        </p:spPr>
      </p:pic>
      <p:sp>
        <p:nvSpPr>
          <p:cNvPr id="8" name="Заголовок 1">
            <a:extLst>
              <a:ext uri="{FF2B5EF4-FFF2-40B4-BE49-F238E27FC236}">
                <a16:creationId xmlns:a16="http://schemas.microsoft.com/office/drawing/2014/main" xmlns="" id="{01F4606A-85DF-4074-A1EE-9CE8BF99604C}"/>
              </a:ext>
            </a:extLst>
          </p:cNvPr>
          <p:cNvSpPr>
            <a:spLocks noGrp="1"/>
          </p:cNvSpPr>
          <p:nvPr>
            <p:ph type="title"/>
          </p:nvPr>
        </p:nvSpPr>
        <p:spPr>
          <a:xfrm>
            <a:off x="1572768" y="11423"/>
            <a:ext cx="9500616" cy="822960"/>
          </a:xfrm>
          <a:solidFill>
            <a:schemeClr val="accent1">
              <a:alpha val="22000"/>
            </a:schemeClr>
          </a:solidFill>
        </p:spPr>
        <p:txBody>
          <a:bodyPr>
            <a:normAutofit/>
          </a:bodyPr>
          <a:lstStyle/>
          <a:p>
            <a:pPr algn="ctr"/>
            <a:r>
              <a:rPr lang="ru-RU" sz="2400" b="1" dirty="0">
                <a:solidFill>
                  <a:srgbClr val="7030A0"/>
                </a:solidFill>
                <a:latin typeface="+mn-lt"/>
              </a:rPr>
              <a:t>Национальный календарь прививок от 06.12.2021г. № 1122н     </a:t>
            </a:r>
            <a:br>
              <a:rPr lang="ru-RU" sz="2400" b="1" dirty="0">
                <a:solidFill>
                  <a:srgbClr val="7030A0"/>
                </a:solidFill>
                <a:latin typeface="+mn-lt"/>
              </a:rPr>
            </a:br>
            <a:r>
              <a:rPr lang="ru-RU" sz="2400" b="1" dirty="0">
                <a:solidFill>
                  <a:srgbClr val="7030A0"/>
                </a:solidFill>
                <a:latin typeface="+mn-lt"/>
              </a:rPr>
              <a:t>претерпел существенные изменения          </a:t>
            </a:r>
          </a:p>
        </p:txBody>
      </p:sp>
      <p:sp>
        <p:nvSpPr>
          <p:cNvPr id="9" name="Содержимое 2">
            <a:extLst>
              <a:ext uri="{FF2B5EF4-FFF2-40B4-BE49-F238E27FC236}">
                <a16:creationId xmlns:a16="http://schemas.microsoft.com/office/drawing/2014/main" xmlns="" id="{F3E47667-BD65-430B-BCDF-B797E2CCE108}"/>
              </a:ext>
            </a:extLst>
          </p:cNvPr>
          <p:cNvSpPr>
            <a:spLocks noGrp="1"/>
          </p:cNvSpPr>
          <p:nvPr>
            <p:ph idx="1"/>
          </p:nvPr>
        </p:nvSpPr>
        <p:spPr>
          <a:xfrm>
            <a:off x="213814" y="1571223"/>
            <a:ext cx="11764370" cy="5158853"/>
          </a:xfrm>
        </p:spPr>
        <p:txBody>
          <a:bodyPr>
            <a:normAutofit/>
          </a:bodyPr>
          <a:lstStyle/>
          <a:p>
            <a:pPr>
              <a:buFont typeface="Wingdings" panose="05000000000000000000" pitchFamily="2" charset="2"/>
              <a:buChar char="Ø"/>
            </a:pPr>
            <a:r>
              <a:rPr lang="ru-RU" sz="2000" b="1" dirty="0">
                <a:solidFill>
                  <a:srgbClr val="002060"/>
                </a:solidFill>
                <a:cs typeface="Times New Roman" pitchFamily="18" charset="0"/>
              </a:rPr>
              <a:t>Вакцинация</a:t>
            </a:r>
            <a:r>
              <a:rPr lang="ru-RU" sz="2000" dirty="0">
                <a:solidFill>
                  <a:srgbClr val="002060"/>
                </a:solidFill>
                <a:cs typeface="Times New Roman" pitchFamily="18" charset="0"/>
              </a:rPr>
              <a:t> против</a:t>
            </a:r>
            <a:r>
              <a:rPr lang="ru-RU" sz="2000" b="1" dirty="0">
                <a:solidFill>
                  <a:srgbClr val="002060"/>
                </a:solidFill>
                <a:cs typeface="Times New Roman" pitchFamily="18" charset="0"/>
              </a:rPr>
              <a:t> </a:t>
            </a:r>
            <a:r>
              <a:rPr lang="ru-RU" sz="2000" b="1" dirty="0" err="1">
                <a:solidFill>
                  <a:srgbClr val="FF0000"/>
                </a:solidFill>
                <a:cs typeface="Times New Roman" pitchFamily="18" charset="0"/>
              </a:rPr>
              <a:t>гемофильной</a:t>
            </a:r>
            <a:r>
              <a:rPr lang="ru-RU" sz="2000" b="1" dirty="0">
                <a:solidFill>
                  <a:srgbClr val="FF0000"/>
                </a:solidFill>
                <a:cs typeface="Times New Roman" pitchFamily="18" charset="0"/>
              </a:rPr>
              <a:t> инфекции тип </a:t>
            </a:r>
            <a:r>
              <a:rPr lang="en-US" sz="2000" b="1" dirty="0">
                <a:solidFill>
                  <a:srgbClr val="FF0000"/>
                </a:solidFill>
                <a:cs typeface="Times New Roman" pitchFamily="18" charset="0"/>
              </a:rPr>
              <a:t>b</a:t>
            </a:r>
            <a:r>
              <a:rPr lang="ru-RU" sz="2000" b="1" dirty="0">
                <a:solidFill>
                  <a:srgbClr val="FF0000"/>
                </a:solidFill>
                <a:cs typeface="Times New Roman" pitchFamily="18" charset="0"/>
              </a:rPr>
              <a:t> </a:t>
            </a:r>
            <a:r>
              <a:rPr lang="ru-RU" sz="2000" dirty="0">
                <a:solidFill>
                  <a:srgbClr val="002060"/>
                </a:solidFill>
                <a:cs typeface="Times New Roman" pitchFamily="18" charset="0"/>
              </a:rPr>
              <a:t>теперь проводится всем</a:t>
            </a:r>
          </a:p>
          <a:p>
            <a:pPr marL="0" indent="0">
              <a:buNone/>
            </a:pPr>
            <a:r>
              <a:rPr lang="ru-RU" sz="2000" dirty="0">
                <a:solidFill>
                  <a:srgbClr val="002060"/>
                </a:solidFill>
                <a:cs typeface="Times New Roman" pitchFamily="18" charset="0"/>
              </a:rPr>
              <a:t>   детям раннего возраста</a:t>
            </a:r>
          </a:p>
          <a:p>
            <a:pPr>
              <a:buFont typeface="Wingdings" panose="05000000000000000000" pitchFamily="2" charset="2"/>
              <a:buChar char="Ø"/>
            </a:pPr>
            <a:r>
              <a:rPr lang="ru-RU" sz="2000" b="1" dirty="0">
                <a:solidFill>
                  <a:srgbClr val="002060"/>
                </a:solidFill>
                <a:cs typeface="Times New Roman" pitchFamily="18" charset="0"/>
              </a:rPr>
              <a:t>Вакцинация</a:t>
            </a:r>
            <a:r>
              <a:rPr lang="ru-RU" sz="2000" dirty="0">
                <a:solidFill>
                  <a:srgbClr val="002060"/>
                </a:solidFill>
                <a:cs typeface="Times New Roman" pitchFamily="18" charset="0"/>
              </a:rPr>
              <a:t> против </a:t>
            </a:r>
            <a:r>
              <a:rPr lang="ru-RU" sz="2000" b="1" dirty="0">
                <a:solidFill>
                  <a:srgbClr val="FF0000"/>
                </a:solidFill>
                <a:cs typeface="Times New Roman" pitchFamily="18" charset="0"/>
              </a:rPr>
              <a:t>полиомиелита </a:t>
            </a:r>
            <a:r>
              <a:rPr lang="ru-RU" sz="2000" dirty="0">
                <a:solidFill>
                  <a:srgbClr val="002060"/>
                </a:solidFill>
                <a:cs typeface="Times New Roman" pitchFamily="18" charset="0"/>
              </a:rPr>
              <a:t>проводится (</a:t>
            </a:r>
            <a:r>
              <a:rPr lang="en-US" sz="2000" dirty="0">
                <a:solidFill>
                  <a:srgbClr val="002060"/>
                </a:solidFill>
                <a:cs typeface="Times New Roman" pitchFamily="18" charset="0"/>
              </a:rPr>
              <a:t>V</a:t>
            </a:r>
            <a:r>
              <a:rPr lang="ru-RU" sz="2000" dirty="0">
                <a:solidFill>
                  <a:srgbClr val="002060"/>
                </a:solidFill>
                <a:cs typeface="Times New Roman" pitchFamily="18" charset="0"/>
              </a:rPr>
              <a:t>1,</a:t>
            </a:r>
            <a:r>
              <a:rPr lang="en-US" sz="2000" dirty="0">
                <a:solidFill>
                  <a:srgbClr val="002060"/>
                </a:solidFill>
                <a:cs typeface="Times New Roman" pitchFamily="18" charset="0"/>
              </a:rPr>
              <a:t> V</a:t>
            </a:r>
            <a:r>
              <a:rPr lang="ru-RU" sz="2000" dirty="0">
                <a:solidFill>
                  <a:srgbClr val="002060"/>
                </a:solidFill>
                <a:cs typeface="Times New Roman" pitchFamily="18" charset="0"/>
              </a:rPr>
              <a:t>2, </a:t>
            </a:r>
            <a:r>
              <a:rPr lang="en-US" sz="2000" dirty="0">
                <a:solidFill>
                  <a:srgbClr val="002060"/>
                </a:solidFill>
                <a:cs typeface="Times New Roman" pitchFamily="18" charset="0"/>
              </a:rPr>
              <a:t>V</a:t>
            </a:r>
            <a:r>
              <a:rPr lang="ru-RU" sz="2000" dirty="0">
                <a:solidFill>
                  <a:srgbClr val="002060"/>
                </a:solidFill>
                <a:cs typeface="Times New Roman" pitchFamily="18" charset="0"/>
              </a:rPr>
              <a:t>3 и </a:t>
            </a:r>
            <a:r>
              <a:rPr lang="en-US" sz="2000" dirty="0">
                <a:solidFill>
                  <a:srgbClr val="002060"/>
                </a:solidFill>
                <a:cs typeface="Times New Roman" pitchFamily="18" charset="0"/>
              </a:rPr>
              <a:t>RV</a:t>
            </a:r>
            <a:r>
              <a:rPr lang="ru-RU" sz="2000" dirty="0">
                <a:solidFill>
                  <a:srgbClr val="002060"/>
                </a:solidFill>
                <a:cs typeface="Times New Roman" pitchFamily="18" charset="0"/>
              </a:rPr>
              <a:t>1) инактивированной </a:t>
            </a:r>
            <a:r>
              <a:rPr lang="ru-RU" sz="2000" dirty="0" err="1">
                <a:solidFill>
                  <a:srgbClr val="002060"/>
                </a:solidFill>
                <a:cs typeface="Times New Roman" pitchFamily="18" charset="0"/>
              </a:rPr>
              <a:t>полиовакциной</a:t>
            </a:r>
            <a:r>
              <a:rPr lang="ru-RU" sz="2000" dirty="0">
                <a:solidFill>
                  <a:srgbClr val="002060"/>
                </a:solidFill>
                <a:cs typeface="Times New Roman" pitchFamily="18" charset="0"/>
              </a:rPr>
              <a:t> (ИПВ)</a:t>
            </a:r>
          </a:p>
          <a:p>
            <a:pPr>
              <a:buFont typeface="Wingdings" panose="05000000000000000000" pitchFamily="2" charset="2"/>
              <a:buChar char="Ø"/>
            </a:pPr>
            <a:r>
              <a:rPr lang="ru-RU" sz="2000" b="1" dirty="0">
                <a:solidFill>
                  <a:srgbClr val="002060"/>
                </a:solidFill>
                <a:cs typeface="Times New Roman" pitchFamily="18" charset="0"/>
              </a:rPr>
              <a:t>Третья ревакцинация </a:t>
            </a:r>
            <a:r>
              <a:rPr lang="ru-RU" sz="2000" dirty="0">
                <a:solidFill>
                  <a:srgbClr val="002060"/>
                </a:solidFill>
                <a:cs typeface="Times New Roman" pitchFamily="18" charset="0"/>
              </a:rPr>
              <a:t>против полиомиелита перенесена с возраста </a:t>
            </a:r>
            <a:r>
              <a:rPr lang="ru-RU" sz="2000" b="1" dirty="0">
                <a:solidFill>
                  <a:srgbClr val="FF0000"/>
                </a:solidFill>
                <a:cs typeface="Times New Roman" pitchFamily="18" charset="0"/>
              </a:rPr>
              <a:t>14 на 6 лет</a:t>
            </a:r>
          </a:p>
          <a:p>
            <a:pPr>
              <a:buFont typeface="Wingdings" panose="05000000000000000000" pitchFamily="2" charset="2"/>
              <a:buChar char="Ø"/>
            </a:pPr>
            <a:r>
              <a:rPr lang="ru-RU" sz="2000" b="1" dirty="0">
                <a:solidFill>
                  <a:srgbClr val="002060"/>
                </a:solidFill>
                <a:cs typeface="Times New Roman" pitchFamily="18" charset="0"/>
              </a:rPr>
              <a:t>При отсутствии вакцинации </a:t>
            </a:r>
            <a:r>
              <a:rPr lang="ru-RU" sz="2000" dirty="0">
                <a:solidFill>
                  <a:srgbClr val="002060"/>
                </a:solidFill>
                <a:cs typeface="Times New Roman" pitchFamily="18" charset="0"/>
              </a:rPr>
              <a:t>против </a:t>
            </a:r>
            <a:r>
              <a:rPr lang="ru-RU" sz="2000" b="1" dirty="0">
                <a:solidFill>
                  <a:srgbClr val="FF0000"/>
                </a:solidFill>
                <a:cs typeface="Times New Roman" pitchFamily="18" charset="0"/>
              </a:rPr>
              <a:t>туберкулеза </a:t>
            </a:r>
            <a:r>
              <a:rPr lang="ru-RU" sz="2000" dirty="0">
                <a:solidFill>
                  <a:srgbClr val="002060"/>
                </a:solidFill>
                <a:cs typeface="Times New Roman" pitchFamily="18" charset="0"/>
              </a:rPr>
              <a:t>в роддоме</a:t>
            </a:r>
            <a:r>
              <a:rPr lang="ru-RU" sz="2000" b="1" dirty="0">
                <a:solidFill>
                  <a:srgbClr val="002060"/>
                </a:solidFill>
                <a:cs typeface="Times New Roman" pitchFamily="18" charset="0"/>
              </a:rPr>
              <a:t> </a:t>
            </a:r>
            <a:r>
              <a:rPr lang="ru-RU" sz="2000" dirty="0">
                <a:solidFill>
                  <a:srgbClr val="002060"/>
                </a:solidFill>
                <a:cs typeface="Times New Roman" pitchFamily="18" charset="0"/>
              </a:rPr>
              <a:t>она может быть проведена в возрасте </a:t>
            </a:r>
            <a:r>
              <a:rPr lang="ru-RU" sz="2000" b="1" dirty="0">
                <a:solidFill>
                  <a:srgbClr val="002060"/>
                </a:solidFill>
                <a:cs typeface="Times New Roman" pitchFamily="18" charset="0"/>
              </a:rPr>
              <a:t>до 7 лет</a:t>
            </a:r>
          </a:p>
          <a:p>
            <a:pPr>
              <a:buFont typeface="Wingdings" panose="05000000000000000000" pitchFamily="2" charset="2"/>
              <a:buChar char="Ø"/>
            </a:pPr>
            <a:r>
              <a:rPr lang="ru-RU" sz="2000" b="1" dirty="0">
                <a:solidFill>
                  <a:srgbClr val="002060"/>
                </a:solidFill>
                <a:cs typeface="Times New Roman" pitchFamily="18" charset="0"/>
              </a:rPr>
              <a:t>Вакцинация</a:t>
            </a:r>
            <a:r>
              <a:rPr lang="ru-RU" sz="2000" dirty="0">
                <a:solidFill>
                  <a:srgbClr val="002060"/>
                </a:solidFill>
                <a:cs typeface="Times New Roman" pitchFamily="18" charset="0"/>
              </a:rPr>
              <a:t> детей 12-17 лет против </a:t>
            </a:r>
            <a:r>
              <a:rPr lang="ru-RU" sz="2000" b="1" dirty="0" err="1">
                <a:solidFill>
                  <a:srgbClr val="002060"/>
                </a:solidFill>
                <a:cs typeface="Times New Roman" pitchFamily="18" charset="0"/>
              </a:rPr>
              <a:t>коронавирусной</a:t>
            </a:r>
            <a:r>
              <a:rPr lang="ru-RU" sz="2000" b="1" dirty="0">
                <a:solidFill>
                  <a:srgbClr val="002060"/>
                </a:solidFill>
                <a:cs typeface="Times New Roman" pitchFamily="18" charset="0"/>
              </a:rPr>
              <a:t> инфекции – </a:t>
            </a:r>
            <a:r>
              <a:rPr lang="ru-RU" sz="2000" dirty="0">
                <a:solidFill>
                  <a:srgbClr val="002060"/>
                </a:solidFill>
                <a:cs typeface="Times New Roman" pitchFamily="18" charset="0"/>
              </a:rPr>
              <a:t>добровольно по письменному заявлению одного из родителей (или законного представителя)</a:t>
            </a:r>
          </a:p>
          <a:p>
            <a:pPr>
              <a:buFont typeface="Wingdings" panose="05000000000000000000" pitchFamily="2" charset="2"/>
              <a:buChar char="Ø"/>
            </a:pPr>
            <a:r>
              <a:rPr lang="ru-RU" sz="2000" b="1" dirty="0">
                <a:solidFill>
                  <a:srgbClr val="002060"/>
                </a:solidFill>
                <a:cs typeface="Times New Roman" pitchFamily="18" charset="0"/>
              </a:rPr>
              <a:t>Замена </a:t>
            </a:r>
            <a:r>
              <a:rPr lang="ru-RU" sz="2000" dirty="0">
                <a:solidFill>
                  <a:srgbClr val="002060"/>
                </a:solidFill>
                <a:cs typeface="Times New Roman" pitchFamily="18" charset="0"/>
              </a:rPr>
              <a:t>устаревших вакцин на современные </a:t>
            </a:r>
            <a:r>
              <a:rPr lang="ru-RU" sz="2000" dirty="0">
                <a:solidFill>
                  <a:srgbClr val="002060"/>
                </a:solidFill>
                <a:latin typeface="Times New Roman" pitchFamily="18" charset="0"/>
                <a:cs typeface="Times New Roman" pitchFamily="18" charset="0"/>
              </a:rPr>
              <a:t>(бустеры </a:t>
            </a:r>
            <a:r>
              <a:rPr lang="ru-RU" sz="2000" b="1" dirty="0" err="1">
                <a:solidFill>
                  <a:srgbClr val="FF0000"/>
                </a:solidFill>
                <a:latin typeface="Times New Roman" pitchFamily="18" charset="0"/>
                <a:cs typeface="Times New Roman" pitchFamily="18" charset="0"/>
              </a:rPr>
              <a:t>АаКДС</a:t>
            </a:r>
            <a:r>
              <a:rPr lang="ru-RU" sz="2000" b="1" dirty="0">
                <a:solidFill>
                  <a:srgbClr val="FF0000"/>
                </a:solidFill>
                <a:latin typeface="Times New Roman" pitchFamily="18" charset="0"/>
                <a:cs typeface="Times New Roman" pitchFamily="18" charset="0"/>
              </a:rPr>
              <a:t>-М</a:t>
            </a:r>
            <a:r>
              <a:rPr lang="ru-RU" sz="2000" dirty="0">
                <a:solidFill>
                  <a:srgbClr val="002060"/>
                </a:solidFill>
                <a:latin typeface="Times New Roman" pitchFamily="18" charset="0"/>
                <a:cs typeface="Times New Roman" pitchFamily="18" charset="0"/>
              </a:rPr>
              <a:t>)</a:t>
            </a:r>
            <a:endParaRPr lang="ru-RU" sz="2000" dirty="0">
              <a:solidFill>
                <a:srgbClr val="002060"/>
              </a:solidFill>
              <a:cs typeface="Times New Roman" pitchFamily="18" charset="0"/>
            </a:endParaRPr>
          </a:p>
          <a:p>
            <a:pPr>
              <a:buFont typeface="Wingdings" panose="05000000000000000000" pitchFamily="2" charset="2"/>
              <a:buChar char="Ø"/>
            </a:pPr>
            <a:r>
              <a:rPr lang="ru-RU" sz="2000" b="1" dirty="0">
                <a:solidFill>
                  <a:srgbClr val="002060"/>
                </a:solidFill>
                <a:cs typeface="Times New Roman" pitchFamily="18" charset="0"/>
              </a:rPr>
              <a:t>Рекомендовано</a:t>
            </a:r>
            <a:r>
              <a:rPr lang="ru-RU" sz="2000" dirty="0">
                <a:solidFill>
                  <a:srgbClr val="002060"/>
                </a:solidFill>
                <a:cs typeface="Times New Roman" pitchFamily="18" charset="0"/>
              </a:rPr>
              <a:t> более широкое использование комбинированных вакцин (</a:t>
            </a:r>
            <a:r>
              <a:rPr lang="ru-RU" sz="2000" b="1" dirty="0" err="1">
                <a:solidFill>
                  <a:srgbClr val="FF0000"/>
                </a:solidFill>
                <a:cs typeface="Times New Roman" pitchFamily="18" charset="0"/>
              </a:rPr>
              <a:t>Пентаксим</a:t>
            </a:r>
            <a:r>
              <a:rPr lang="ru-RU" sz="2000" dirty="0">
                <a:solidFill>
                  <a:srgbClr val="002060"/>
                </a:solidFill>
                <a:cs typeface="Times New Roman" pitchFamily="18" charset="0"/>
              </a:rPr>
              <a:t>)</a:t>
            </a:r>
            <a:r>
              <a:rPr lang="ru-RU" sz="2000" dirty="0">
                <a:cs typeface="Times New Roman" pitchFamily="18" charset="0"/>
              </a:rPr>
              <a:t> </a:t>
            </a:r>
          </a:p>
          <a:p>
            <a:pPr>
              <a:buFont typeface="Georgia" pitchFamily="18" charset="0"/>
              <a:buNone/>
            </a:pPr>
            <a:endParaRPr lang="ru-RU" sz="2600" dirty="0">
              <a:latin typeface="Times New Roman" pitchFamily="18" charset="0"/>
              <a:cs typeface="Times New Roman" pitchFamily="18" charset="0"/>
            </a:endParaRPr>
          </a:p>
        </p:txBody>
      </p:sp>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0" y="0"/>
            <a:ext cx="2048256" cy="706459"/>
          </a:xfrm>
          <a:prstGeom prst="rect">
            <a:avLst/>
          </a:prstGeom>
        </p:spPr>
      </p:pic>
      <p:pic>
        <p:nvPicPr>
          <p:cNvPr id="6" name="Рисунок 5">
            <a:extLst>
              <a:ext uri="{FF2B5EF4-FFF2-40B4-BE49-F238E27FC236}">
                <a16:creationId xmlns:a16="http://schemas.microsoft.com/office/drawing/2014/main" xmlns="" id="{F90BD2F5-22FF-4CAD-8E66-C33FDAA5424D}"/>
              </a:ext>
            </a:extLst>
          </p:cNvPr>
          <p:cNvPicPr>
            <a:picLocks noChangeAspect="1"/>
          </p:cNvPicPr>
          <p:nvPr/>
        </p:nvPicPr>
        <p:blipFill>
          <a:blip r:embed="rId5"/>
          <a:stretch>
            <a:fillRect/>
          </a:stretch>
        </p:blipFill>
        <p:spPr>
          <a:xfrm>
            <a:off x="10329594" y="127924"/>
            <a:ext cx="1792379" cy="2121592"/>
          </a:xfrm>
          <a:prstGeom prst="rect">
            <a:avLst/>
          </a:prstGeom>
        </p:spPr>
      </p:pic>
    </p:spTree>
    <p:extLst>
      <p:ext uri="{BB962C8B-B14F-4D97-AF65-F5344CB8AC3E}">
        <p14:creationId xmlns:p14="http://schemas.microsoft.com/office/powerpoint/2010/main" xmlns="" val="206763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2"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pic>
        <p:nvPicPr>
          <p:cNvPr id="8" name="Slide">
            <a:extLst>
              <a:ext uri="{FF2B5EF4-FFF2-40B4-BE49-F238E27FC236}">
                <a16:creationId xmlns:a16="http://schemas.microsoft.com/office/drawing/2014/main" xmlns="" id="{BF1849CF-DBDB-4516-9E2F-126AE9B7101A}"/>
              </a:ext>
            </a:extLst>
          </p:cNvPr>
          <p:cNvPicPr>
            <a:picLocks noChangeAspect="1"/>
          </p:cNvPicPr>
          <p:nvPr/>
        </p:nvPicPr>
        <p:blipFill>
          <a:blip r:embed="rId5"/>
          <a:stretch>
            <a:fillRect/>
          </a:stretch>
        </p:blipFill>
        <p:spPr>
          <a:xfrm>
            <a:off x="1523998" y="834383"/>
            <a:ext cx="9144000" cy="5813213"/>
          </a:xfrm>
          <a:prstGeom prst="rect">
            <a:avLst/>
          </a:prstGeom>
        </p:spPr>
      </p:pic>
      <p:pic>
        <p:nvPicPr>
          <p:cNvPr id="6" name="Рисунок 5">
            <a:extLst>
              <a:ext uri="{FF2B5EF4-FFF2-40B4-BE49-F238E27FC236}">
                <a16:creationId xmlns:a16="http://schemas.microsoft.com/office/drawing/2014/main" xmlns="" id="{F90BD2F5-22FF-4CAD-8E66-C33FDAA5424D}"/>
              </a:ext>
            </a:extLst>
          </p:cNvPr>
          <p:cNvPicPr>
            <a:picLocks noChangeAspect="1"/>
          </p:cNvPicPr>
          <p:nvPr/>
        </p:nvPicPr>
        <p:blipFill>
          <a:blip r:embed="rId6"/>
          <a:stretch>
            <a:fillRect/>
          </a:stretch>
        </p:blipFill>
        <p:spPr>
          <a:xfrm>
            <a:off x="10329594" y="100492"/>
            <a:ext cx="1792379" cy="2121592"/>
          </a:xfrm>
          <a:prstGeom prst="rect">
            <a:avLst/>
          </a:prstGeom>
        </p:spPr>
      </p:pic>
    </p:spTree>
    <p:extLst>
      <p:ext uri="{BB962C8B-B14F-4D97-AF65-F5344CB8AC3E}">
        <p14:creationId xmlns:p14="http://schemas.microsoft.com/office/powerpoint/2010/main" xmlns="" val="18773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1" y="0"/>
            <a:ext cx="12192000" cy="6858000"/>
          </a:xfrm>
          <a:prstGeom prst="rect">
            <a:avLst/>
          </a:prstGeom>
        </p:spPr>
      </p:pic>
      <p:pic>
        <p:nvPicPr>
          <p:cNvPr id="11" name="Рисунок 10">
            <a:extLst>
              <a:ext uri="{FF2B5EF4-FFF2-40B4-BE49-F238E27FC236}">
                <a16:creationId xmlns:a16="http://schemas.microsoft.com/office/drawing/2014/main" xmlns="" id="{58E8320D-FBE9-42A4-A6D5-A69755C72753}"/>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91460" y="25309"/>
            <a:ext cx="10209077" cy="6807381"/>
          </a:xfrm>
          <a:prstGeom prst="rect">
            <a:avLst/>
          </a:prstGeom>
          <a:ln>
            <a:noFill/>
          </a:ln>
          <a:effectLst>
            <a:softEdge rad="112500"/>
          </a:effectLst>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5"/>
          <a:stretch>
            <a:fillRect/>
          </a:stretch>
        </p:blipFill>
        <p:spPr>
          <a:xfrm>
            <a:off x="0" y="0"/>
            <a:ext cx="2048256" cy="706459"/>
          </a:xfrm>
          <a:prstGeom prst="rect">
            <a:avLst/>
          </a:prstGeom>
        </p:spPr>
      </p:pic>
      <p:pic>
        <p:nvPicPr>
          <p:cNvPr id="13" name="Рисунок 12">
            <a:extLst>
              <a:ext uri="{FF2B5EF4-FFF2-40B4-BE49-F238E27FC236}">
                <a16:creationId xmlns:a16="http://schemas.microsoft.com/office/drawing/2014/main" xmlns="" id="{451C4464-091F-4ED4-A207-CC3D5A55E8DE}"/>
              </a:ext>
            </a:extLst>
          </p:cNvPr>
          <p:cNvPicPr>
            <a:picLocks noChangeAspect="1"/>
          </p:cNvPicPr>
          <p:nvPr/>
        </p:nvPicPr>
        <p:blipFill rotWithShape="1">
          <a:blip r:embed="rId6">
            <a:extLst>
              <a:ext uri="{BEBA8EAE-BF5A-486C-A8C5-ECC9F3942E4B}">
                <a14:imgProps xmlns:a14="http://schemas.microsoft.com/office/drawing/2010/main" xmlns="">
                  <a14:imgLayer r:embed="rId7">
                    <a14:imgEffect>
                      <a14:backgroundRemoval t="51323" b="87654" l="27800" r="36400">
                        <a14:foregroundMark x1="33100" y1="51675" x2="33100" y2="51675"/>
                        <a14:foregroundMark x1="36400" y1="59259" x2="36400" y2="59259"/>
                        <a14:foregroundMark x1="27900" y1="73545" x2="27900" y2="73545"/>
                        <a14:foregroundMark x1="32300" y1="87654" x2="32300" y2="87654"/>
                      </a14:backgroundRemoval>
                    </a14:imgEffect>
                  </a14:imgLayer>
                </a14:imgProps>
              </a:ext>
              <a:ext uri="{28A0092B-C50C-407E-A947-70E740481C1C}">
                <a14:useLocalDpi xmlns:a14="http://schemas.microsoft.com/office/drawing/2010/main" xmlns="" val="0"/>
              </a:ext>
            </a:extLst>
          </a:blip>
          <a:srcRect l="27253" t="47504" r="62883" b="9321"/>
          <a:stretch/>
        </p:blipFill>
        <p:spPr>
          <a:xfrm>
            <a:off x="25908" y="4738429"/>
            <a:ext cx="777240" cy="1993392"/>
          </a:xfrm>
          <a:prstGeom prst="rect">
            <a:avLst/>
          </a:prstGeom>
        </p:spPr>
      </p:pic>
    </p:spTree>
    <p:extLst>
      <p:ext uri="{BB962C8B-B14F-4D97-AF65-F5344CB8AC3E}">
        <p14:creationId xmlns:p14="http://schemas.microsoft.com/office/powerpoint/2010/main" xmlns="" val="863522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0" y="0"/>
            <a:ext cx="12192000" cy="6858000"/>
          </a:xfrm>
          <a:prstGeom prst="rect">
            <a:avLst/>
          </a:prstGeom>
        </p:spPr>
      </p:pic>
      <p:sp>
        <p:nvSpPr>
          <p:cNvPr id="3" name="Прямоугольник 2">
            <a:extLst>
              <a:ext uri="{FF2B5EF4-FFF2-40B4-BE49-F238E27FC236}">
                <a16:creationId xmlns:a16="http://schemas.microsoft.com/office/drawing/2014/main" xmlns="" id="{78E67D08-8EEA-4FA1-84BA-9BB8A0C3AFB1}"/>
              </a:ext>
            </a:extLst>
          </p:cNvPr>
          <p:cNvSpPr/>
          <p:nvPr/>
        </p:nvSpPr>
        <p:spPr>
          <a:xfrm>
            <a:off x="2048256" y="273577"/>
            <a:ext cx="9930384" cy="6740307"/>
          </a:xfrm>
          <a:prstGeom prst="rect">
            <a:avLst/>
          </a:prstGeom>
        </p:spPr>
        <p:txBody>
          <a:bodyPr wrap="square">
            <a:spAutoFit/>
          </a:bodyPr>
          <a:lstStyle/>
          <a:p>
            <a:r>
              <a:rPr lang="ru-RU" dirty="0">
                <a:solidFill>
                  <a:srgbClr val="002060"/>
                </a:solidFill>
                <a:latin typeface="Roboto-Regular"/>
              </a:rPr>
              <a:t>У вакцины есть абсолютные противопоказания. К ним относятся гиперчувствительность к компоненту препарата и тяжелые аллергические реакции в анамнезе, в том числе — после первой инъекции.</a:t>
            </a:r>
          </a:p>
          <a:p>
            <a:r>
              <a:rPr lang="ru-RU" b="1" i="1" dirty="0">
                <a:solidFill>
                  <a:srgbClr val="C00000"/>
                </a:solidFill>
                <a:latin typeface="Roboto-Regular"/>
              </a:rPr>
              <a:t>Среди временных противопоказаний:</a:t>
            </a:r>
            <a:endParaRPr lang="ru-RU" dirty="0">
              <a:solidFill>
                <a:srgbClr val="C00000"/>
              </a:solidFill>
              <a:latin typeface="Roboto-Regular"/>
            </a:endParaRPr>
          </a:p>
          <a:p>
            <a:pPr marL="285750" indent="-285750">
              <a:buFont typeface="Wingdings" panose="05000000000000000000" pitchFamily="2" charset="2"/>
              <a:buChar char="Ø"/>
            </a:pPr>
            <a:r>
              <a:rPr lang="ru-RU" dirty="0">
                <a:solidFill>
                  <a:srgbClr val="002060"/>
                </a:solidFill>
                <a:latin typeface="Roboto-Regular"/>
              </a:rPr>
              <a:t>инфекционные и неинфекционные заболевания в острой фазе</a:t>
            </a:r>
          </a:p>
          <a:p>
            <a:pPr marL="285750" indent="-285750">
              <a:buFont typeface="Wingdings" panose="05000000000000000000" pitchFamily="2" charset="2"/>
              <a:buChar char="Ø"/>
            </a:pPr>
            <a:r>
              <a:rPr lang="ru-RU" dirty="0">
                <a:solidFill>
                  <a:srgbClr val="002060"/>
                </a:solidFill>
                <a:latin typeface="Roboto-Regular"/>
              </a:rPr>
              <a:t>обострение хронических заболеваний</a:t>
            </a:r>
          </a:p>
          <a:p>
            <a:pPr marL="285750" indent="-285750">
              <a:buFont typeface="Wingdings" panose="05000000000000000000" pitchFamily="2" charset="2"/>
              <a:buChar char="Ø"/>
            </a:pPr>
            <a:r>
              <a:rPr lang="ru-RU" dirty="0">
                <a:solidFill>
                  <a:srgbClr val="002060"/>
                </a:solidFill>
                <a:latin typeface="Roboto-Regular"/>
              </a:rPr>
              <a:t>беременность и период грудного вскармливания,— тут понадобится консультация лечащего врача</a:t>
            </a:r>
          </a:p>
          <a:p>
            <a:r>
              <a:rPr lang="ru-RU" b="1" i="1" dirty="0">
                <a:solidFill>
                  <a:srgbClr val="C00000"/>
                </a:solidFill>
                <a:latin typeface="Roboto-Regular"/>
              </a:rPr>
              <a:t>Некоторым пациентам перед вакцинацией нужно проконсультироваться с врачом. В частности, если у вас:</a:t>
            </a:r>
            <a:endParaRPr lang="ru-RU" dirty="0">
              <a:solidFill>
                <a:srgbClr val="C00000"/>
              </a:solidFill>
              <a:latin typeface="Roboto-Regular"/>
            </a:endParaRPr>
          </a:p>
          <a:p>
            <a:pPr marL="285750" indent="-285750">
              <a:buFont typeface="Wingdings" panose="05000000000000000000" pitchFamily="2" charset="2"/>
              <a:buChar char="Ø"/>
            </a:pPr>
            <a:r>
              <a:rPr lang="ru-RU" dirty="0">
                <a:solidFill>
                  <a:srgbClr val="002060"/>
                </a:solidFill>
                <a:latin typeface="Roboto-Regular"/>
              </a:rPr>
              <a:t>хронические заболевания почек и печени</a:t>
            </a:r>
          </a:p>
          <a:p>
            <a:pPr marL="285750" indent="-285750">
              <a:buFont typeface="Wingdings" panose="05000000000000000000" pitchFamily="2" charset="2"/>
              <a:buChar char="Ø"/>
            </a:pPr>
            <a:r>
              <a:rPr lang="ru-RU" dirty="0">
                <a:solidFill>
                  <a:srgbClr val="002060"/>
                </a:solidFill>
                <a:latin typeface="Roboto-Regular"/>
              </a:rPr>
              <a:t>заболевания щитовидной железы</a:t>
            </a:r>
          </a:p>
          <a:p>
            <a:pPr marL="285750" indent="-285750">
              <a:buFont typeface="Wingdings" panose="05000000000000000000" pitchFamily="2" charset="2"/>
              <a:buChar char="Ø"/>
            </a:pPr>
            <a:r>
              <a:rPr lang="ru-RU" dirty="0">
                <a:solidFill>
                  <a:srgbClr val="002060"/>
                </a:solidFill>
                <a:latin typeface="Roboto-Regular"/>
              </a:rPr>
              <a:t>сахарный диабет в стадии декомпенсации</a:t>
            </a:r>
          </a:p>
          <a:p>
            <a:pPr marL="285750" indent="-285750">
              <a:buFont typeface="Wingdings" panose="05000000000000000000" pitchFamily="2" charset="2"/>
              <a:buChar char="Ø"/>
            </a:pPr>
            <a:r>
              <a:rPr lang="ru-RU" dirty="0">
                <a:solidFill>
                  <a:srgbClr val="002060"/>
                </a:solidFill>
                <a:latin typeface="Roboto-Regular"/>
              </a:rPr>
              <a:t>заболевания системы крови</a:t>
            </a:r>
          </a:p>
          <a:p>
            <a:pPr marL="285750" indent="-285750">
              <a:buFont typeface="Wingdings" panose="05000000000000000000" pitchFamily="2" charset="2"/>
              <a:buChar char="Ø"/>
            </a:pPr>
            <a:r>
              <a:rPr lang="ru-RU" dirty="0">
                <a:solidFill>
                  <a:srgbClr val="002060"/>
                </a:solidFill>
                <a:latin typeface="Roboto-Regular"/>
              </a:rPr>
              <a:t>эпилепсия и другие заболевания центральной нервной системы</a:t>
            </a:r>
          </a:p>
          <a:p>
            <a:pPr marL="285750" indent="-285750">
              <a:buFont typeface="Wingdings" panose="05000000000000000000" pitchFamily="2" charset="2"/>
              <a:buChar char="Ø"/>
            </a:pPr>
            <a:r>
              <a:rPr lang="ru-RU" dirty="0">
                <a:solidFill>
                  <a:srgbClr val="002060"/>
                </a:solidFill>
                <a:latin typeface="Roboto-Regular"/>
              </a:rPr>
              <a:t>острый коронарный синдром и нарушение мозгового кровообращения</a:t>
            </a:r>
          </a:p>
          <a:p>
            <a:pPr marL="285750" indent="-285750">
              <a:buFont typeface="Wingdings" panose="05000000000000000000" pitchFamily="2" charset="2"/>
              <a:buChar char="Ø"/>
            </a:pPr>
            <a:r>
              <a:rPr lang="ru-RU" dirty="0">
                <a:solidFill>
                  <a:srgbClr val="002060"/>
                </a:solidFill>
                <a:latin typeface="Roboto-Regular"/>
              </a:rPr>
              <a:t>сердечно-сосудистые заболевания</a:t>
            </a:r>
          </a:p>
          <a:p>
            <a:pPr marL="285750" indent="-285750">
              <a:buFont typeface="Wingdings" panose="05000000000000000000" pitchFamily="2" charset="2"/>
              <a:buChar char="Ø"/>
            </a:pPr>
            <a:r>
              <a:rPr lang="ru-RU" dirty="0">
                <a:solidFill>
                  <a:srgbClr val="002060"/>
                </a:solidFill>
                <a:latin typeface="Roboto-Regular"/>
              </a:rPr>
              <a:t>онкологические заболевания</a:t>
            </a:r>
          </a:p>
          <a:p>
            <a:pPr marL="285750" indent="-285750">
              <a:buFont typeface="Wingdings" panose="05000000000000000000" pitchFamily="2" charset="2"/>
              <a:buChar char="Ø"/>
            </a:pPr>
            <a:r>
              <a:rPr lang="ru-RU" dirty="0">
                <a:solidFill>
                  <a:srgbClr val="002060"/>
                </a:solidFill>
                <a:latin typeface="Roboto-Regular"/>
              </a:rPr>
              <a:t>аутоиммунные заболевания</a:t>
            </a:r>
          </a:p>
          <a:p>
            <a:r>
              <a:rPr lang="ru-RU" dirty="0">
                <a:solidFill>
                  <a:srgbClr val="002060"/>
                </a:solidFill>
                <a:latin typeface="Roboto-Regular"/>
              </a:rPr>
              <a:t>Перед ревакцинацией каждому стоит проконсультироваться с врачом, который оценит состояние на момент прививки. Если оно нестабильно, вам дадут временный медицинский отвод от вакцинации.</a:t>
            </a:r>
            <a:br>
              <a:rPr lang="ru-RU" dirty="0">
                <a:solidFill>
                  <a:srgbClr val="002060"/>
                </a:solidFill>
                <a:latin typeface="Roboto-Regular"/>
              </a:rPr>
            </a:br>
            <a:r>
              <a:rPr lang="ru-RU" dirty="0">
                <a:solidFill>
                  <a:srgbClr val="4F4F4F"/>
                </a:solidFill>
                <a:latin typeface="Roboto-Regular"/>
              </a:rPr>
              <a:t/>
            </a:r>
            <a:br>
              <a:rPr lang="ru-RU" dirty="0">
                <a:solidFill>
                  <a:srgbClr val="4F4F4F"/>
                </a:solidFill>
                <a:latin typeface="Roboto-Regular"/>
              </a:rPr>
            </a:br>
            <a:endParaRPr lang="ru-RU" b="0" i="0" dirty="0">
              <a:solidFill>
                <a:srgbClr val="4F4F4F"/>
              </a:solidFill>
              <a:effectLst/>
              <a:latin typeface="Roboto-Regular"/>
            </a:endParaRPr>
          </a:p>
        </p:txBody>
      </p:sp>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0" y="0"/>
            <a:ext cx="2048256" cy="706459"/>
          </a:xfrm>
          <a:prstGeom prst="rect">
            <a:avLst/>
          </a:prstGeom>
        </p:spPr>
      </p:pic>
      <p:pic>
        <p:nvPicPr>
          <p:cNvPr id="8" name="Рисунок 7">
            <a:extLst>
              <a:ext uri="{FF2B5EF4-FFF2-40B4-BE49-F238E27FC236}">
                <a16:creationId xmlns:a16="http://schemas.microsoft.com/office/drawing/2014/main" xmlns="" id="{3E94E101-BB34-46A2-8F84-70291F80B944}"/>
              </a:ext>
            </a:extLst>
          </p:cNvPr>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51323" b="87654" l="27800" r="36400">
                        <a14:foregroundMark x1="33100" y1="51675" x2="33100" y2="51675"/>
                        <a14:foregroundMark x1="36400" y1="59259" x2="36400" y2="59259"/>
                        <a14:foregroundMark x1="27900" y1="73545" x2="27900" y2="73545"/>
                        <a14:foregroundMark x1="32300" y1="87654" x2="32300" y2="87654"/>
                      </a14:backgroundRemoval>
                    </a14:imgEffect>
                  </a14:imgLayer>
                </a14:imgProps>
              </a:ext>
              <a:ext uri="{28A0092B-C50C-407E-A947-70E740481C1C}">
                <a14:useLocalDpi xmlns:a14="http://schemas.microsoft.com/office/drawing/2010/main" xmlns="" val="0"/>
              </a:ext>
            </a:extLst>
          </a:blip>
          <a:srcRect l="27253" t="47504" r="62883" b="9321"/>
          <a:stretch/>
        </p:blipFill>
        <p:spPr>
          <a:xfrm>
            <a:off x="94920" y="4738429"/>
            <a:ext cx="777240" cy="1993392"/>
          </a:xfrm>
          <a:prstGeom prst="rect">
            <a:avLst/>
          </a:prstGeom>
        </p:spPr>
      </p:pic>
    </p:spTree>
    <p:extLst>
      <p:ext uri="{BB962C8B-B14F-4D97-AF65-F5344CB8AC3E}">
        <p14:creationId xmlns:p14="http://schemas.microsoft.com/office/powerpoint/2010/main" xmlns="" val="349630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0"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0" y="0"/>
            <a:ext cx="2048256" cy="706459"/>
          </a:xfrm>
          <a:prstGeom prst="rect">
            <a:avLst/>
          </a:prstGeom>
        </p:spPr>
      </p:pic>
      <p:pic>
        <p:nvPicPr>
          <p:cNvPr id="6" name="Рисунок 5">
            <a:extLst>
              <a:ext uri="{FF2B5EF4-FFF2-40B4-BE49-F238E27FC236}">
                <a16:creationId xmlns:a16="http://schemas.microsoft.com/office/drawing/2014/main" xmlns="" id="{66E0760C-E1C2-4F07-B4EF-F0462891C27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51983" y="830330"/>
            <a:ext cx="2718207" cy="2714625"/>
          </a:xfrm>
          <a:prstGeom prst="rect">
            <a:avLst/>
          </a:prstGeom>
        </p:spPr>
      </p:pic>
      <p:pic>
        <p:nvPicPr>
          <p:cNvPr id="10" name="Рисунок 9">
            <a:extLst>
              <a:ext uri="{FF2B5EF4-FFF2-40B4-BE49-F238E27FC236}">
                <a16:creationId xmlns:a16="http://schemas.microsoft.com/office/drawing/2014/main" xmlns="" id="{2DC8F597-896B-4DB4-9BEA-1DCD1424957A}"/>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785994" y="882705"/>
            <a:ext cx="3108404" cy="2714625"/>
          </a:xfrm>
          <a:prstGeom prst="rect">
            <a:avLst/>
          </a:prstGeom>
        </p:spPr>
      </p:pic>
      <p:pic>
        <p:nvPicPr>
          <p:cNvPr id="13" name="Рисунок 12">
            <a:extLst>
              <a:ext uri="{FF2B5EF4-FFF2-40B4-BE49-F238E27FC236}">
                <a16:creationId xmlns:a16="http://schemas.microsoft.com/office/drawing/2014/main" xmlns="" id="{F2474FD3-B5AD-44FA-9CC9-C7F18972E635}"/>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90046" y="3842374"/>
            <a:ext cx="2718207" cy="2718207"/>
          </a:xfrm>
          <a:prstGeom prst="rect">
            <a:avLst/>
          </a:prstGeom>
        </p:spPr>
      </p:pic>
      <p:pic>
        <p:nvPicPr>
          <p:cNvPr id="15" name="Рисунок 14">
            <a:extLst>
              <a:ext uri="{FF2B5EF4-FFF2-40B4-BE49-F238E27FC236}">
                <a16:creationId xmlns:a16="http://schemas.microsoft.com/office/drawing/2014/main" xmlns="" id="{2444A2DA-8F94-41E7-BCDC-60846D0EF9A8}"/>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454913" y="3845957"/>
            <a:ext cx="3227363" cy="2714624"/>
          </a:xfrm>
          <a:prstGeom prst="rect">
            <a:avLst/>
          </a:prstGeom>
        </p:spPr>
      </p:pic>
      <p:pic>
        <p:nvPicPr>
          <p:cNvPr id="8" name="Рисунок 7">
            <a:extLst>
              <a:ext uri="{FF2B5EF4-FFF2-40B4-BE49-F238E27FC236}">
                <a16:creationId xmlns:a16="http://schemas.microsoft.com/office/drawing/2014/main" xmlns="" id="{CE67A8EC-14EA-43CA-AB69-99819A28B87D}"/>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l="1778" t="5660" r="3494" b="7432"/>
          <a:stretch/>
        </p:blipFill>
        <p:spPr>
          <a:xfrm>
            <a:off x="4343913" y="858742"/>
            <a:ext cx="4144479" cy="2686211"/>
          </a:xfrm>
          <a:prstGeom prst="rect">
            <a:avLst/>
          </a:prstGeom>
        </p:spPr>
      </p:pic>
      <p:pic>
        <p:nvPicPr>
          <p:cNvPr id="11" name="Рисунок 10">
            <a:extLst>
              <a:ext uri="{FF2B5EF4-FFF2-40B4-BE49-F238E27FC236}">
                <a16:creationId xmlns:a16="http://schemas.microsoft.com/office/drawing/2014/main" xmlns="" id="{A8D7838A-06C3-416C-B62E-7DF42D1A8033}"/>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289321" y="3858371"/>
            <a:ext cx="3959106" cy="2686211"/>
          </a:xfrm>
          <a:prstGeom prst="rect">
            <a:avLst/>
          </a:prstGeom>
        </p:spPr>
      </p:pic>
    </p:spTree>
    <p:extLst>
      <p:ext uri="{BB962C8B-B14F-4D97-AF65-F5344CB8AC3E}">
        <p14:creationId xmlns:p14="http://schemas.microsoft.com/office/powerpoint/2010/main" xmlns="" val="168851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0"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0" y="0"/>
            <a:ext cx="2048256" cy="706459"/>
          </a:xfrm>
          <a:prstGeom prst="rect">
            <a:avLst/>
          </a:prstGeom>
        </p:spPr>
      </p:pic>
      <p:pic>
        <p:nvPicPr>
          <p:cNvPr id="17" name="Рисунок 16">
            <a:extLst>
              <a:ext uri="{FF2B5EF4-FFF2-40B4-BE49-F238E27FC236}">
                <a16:creationId xmlns:a16="http://schemas.microsoft.com/office/drawing/2014/main" xmlns="" id="{8CAC8D90-6FB7-4D5A-A978-B0E5DE6268E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79935" y="3827433"/>
            <a:ext cx="2811524" cy="2714624"/>
          </a:xfrm>
          <a:prstGeom prst="rect">
            <a:avLst/>
          </a:prstGeom>
        </p:spPr>
      </p:pic>
      <p:pic>
        <p:nvPicPr>
          <p:cNvPr id="9" name="Рисунок 8">
            <a:extLst>
              <a:ext uri="{FF2B5EF4-FFF2-40B4-BE49-F238E27FC236}">
                <a16:creationId xmlns:a16="http://schemas.microsoft.com/office/drawing/2014/main" xmlns="" id="{89C7A464-B55D-4076-BC73-BAED0B64839D}"/>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90013" y="3827432"/>
            <a:ext cx="2714625" cy="2714625"/>
          </a:xfrm>
          <a:prstGeom prst="rect">
            <a:avLst/>
          </a:prstGeom>
        </p:spPr>
      </p:pic>
      <p:pic>
        <p:nvPicPr>
          <p:cNvPr id="3" name="Рисунок 2">
            <a:extLst>
              <a:ext uri="{FF2B5EF4-FFF2-40B4-BE49-F238E27FC236}">
                <a16:creationId xmlns:a16="http://schemas.microsoft.com/office/drawing/2014/main" xmlns="" id="{C47B205C-DE9A-45A8-8C72-CAC32A684220}"/>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566756" y="3827431"/>
            <a:ext cx="2419197" cy="2714625"/>
          </a:xfrm>
          <a:prstGeom prst="rect">
            <a:avLst/>
          </a:prstGeom>
        </p:spPr>
      </p:pic>
      <p:pic>
        <p:nvPicPr>
          <p:cNvPr id="5" name="Рисунок 4">
            <a:extLst>
              <a:ext uri="{FF2B5EF4-FFF2-40B4-BE49-F238E27FC236}">
                <a16:creationId xmlns:a16="http://schemas.microsoft.com/office/drawing/2014/main" xmlns="" id="{29AB7CBB-52F7-4C0C-B285-18EAB73C7656}"/>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165310" y="796864"/>
            <a:ext cx="2714625" cy="2714625"/>
          </a:xfrm>
          <a:prstGeom prst="rect">
            <a:avLst/>
          </a:prstGeom>
        </p:spPr>
      </p:pic>
      <p:pic>
        <p:nvPicPr>
          <p:cNvPr id="11" name="Рисунок 10">
            <a:extLst>
              <a:ext uri="{FF2B5EF4-FFF2-40B4-BE49-F238E27FC236}">
                <a16:creationId xmlns:a16="http://schemas.microsoft.com/office/drawing/2014/main" xmlns="" id="{2202A5E7-15B9-41FB-B5D8-CF62944EF61F}"/>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237007" y="772423"/>
            <a:ext cx="2897038" cy="2739066"/>
          </a:xfrm>
          <a:prstGeom prst="rect">
            <a:avLst/>
          </a:prstGeom>
        </p:spPr>
      </p:pic>
      <p:pic>
        <p:nvPicPr>
          <p:cNvPr id="16" name="Рисунок 15">
            <a:extLst>
              <a:ext uri="{FF2B5EF4-FFF2-40B4-BE49-F238E27FC236}">
                <a16:creationId xmlns:a16="http://schemas.microsoft.com/office/drawing/2014/main" xmlns="" id="{F0A899A9-12CA-42C4-8232-6CA18E93570B}"/>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725310" y="827911"/>
            <a:ext cx="3523535" cy="2683576"/>
          </a:xfrm>
          <a:prstGeom prst="rect">
            <a:avLst/>
          </a:prstGeom>
        </p:spPr>
      </p:pic>
    </p:spTree>
    <p:extLst>
      <p:ext uri="{BB962C8B-B14F-4D97-AF65-F5344CB8AC3E}">
        <p14:creationId xmlns:p14="http://schemas.microsoft.com/office/powerpoint/2010/main" xmlns="" val="2195197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1"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sp>
        <p:nvSpPr>
          <p:cNvPr id="9" name="Заголовок 1">
            <a:extLst>
              <a:ext uri="{FF2B5EF4-FFF2-40B4-BE49-F238E27FC236}">
                <a16:creationId xmlns:a16="http://schemas.microsoft.com/office/drawing/2014/main" xmlns="" id="{F3E1F6DD-5F83-4D78-864A-391005557B44}"/>
              </a:ext>
            </a:extLst>
          </p:cNvPr>
          <p:cNvSpPr>
            <a:spLocks noGrp="1"/>
          </p:cNvSpPr>
          <p:nvPr>
            <p:ph type="title"/>
          </p:nvPr>
        </p:nvSpPr>
        <p:spPr>
          <a:xfrm>
            <a:off x="2862072" y="137161"/>
            <a:ext cx="5799327" cy="706459"/>
          </a:xfrm>
        </p:spPr>
        <p:txBody>
          <a:bodyPr>
            <a:normAutofit/>
          </a:bodyPr>
          <a:lstStyle/>
          <a:p>
            <a:pPr algn="ctr"/>
            <a:r>
              <a:rPr lang="ru-RU" sz="3200" b="1" cap="all" dirty="0">
                <a:solidFill>
                  <a:srgbClr val="C00000"/>
                </a:solidFill>
              </a:rPr>
              <a:t>ВЫВОД</a:t>
            </a:r>
          </a:p>
        </p:txBody>
      </p:sp>
      <p:sp>
        <p:nvSpPr>
          <p:cNvPr id="10" name="Объект 2">
            <a:extLst>
              <a:ext uri="{FF2B5EF4-FFF2-40B4-BE49-F238E27FC236}">
                <a16:creationId xmlns:a16="http://schemas.microsoft.com/office/drawing/2014/main" xmlns="" id="{26F8C0CC-4CE8-40B8-906F-76B73E00E9AF}"/>
              </a:ext>
            </a:extLst>
          </p:cNvPr>
          <p:cNvSpPr>
            <a:spLocks noGrp="1"/>
          </p:cNvSpPr>
          <p:nvPr>
            <p:ph idx="1"/>
          </p:nvPr>
        </p:nvSpPr>
        <p:spPr>
          <a:xfrm>
            <a:off x="1306838" y="843620"/>
            <a:ext cx="10095729" cy="4968551"/>
          </a:xfrm>
        </p:spPr>
        <p:txBody>
          <a:bodyPr>
            <a:normAutofit/>
          </a:bodyPr>
          <a:lstStyle/>
          <a:p>
            <a:pPr algn="just">
              <a:buClr>
                <a:srgbClr val="002060"/>
              </a:buClr>
              <a:buFont typeface="Wingdings" panose="05000000000000000000" pitchFamily="2" charset="2"/>
              <a:buChar char="Ø"/>
            </a:pPr>
            <a:r>
              <a:rPr lang="ru-RU" sz="1800" dirty="0"/>
              <a:t> </a:t>
            </a:r>
            <a:r>
              <a:rPr lang="ru-RU" sz="1800" b="1" dirty="0">
                <a:solidFill>
                  <a:srgbClr val="002060"/>
                </a:solidFill>
              </a:rPr>
              <a:t>Ни один ребенок не должен умирать от предотвратимой причины, и все дети должны иметь возможность полностью реализовать свой потенциал в области здоровья и благополучия</a:t>
            </a:r>
          </a:p>
          <a:p>
            <a:pPr algn="just">
              <a:buFont typeface="Wingdings" panose="05000000000000000000" pitchFamily="2" charset="2"/>
              <a:buChar char="Ø"/>
            </a:pPr>
            <a:r>
              <a:rPr lang="ru-RU" sz="1800" b="1" dirty="0">
                <a:solidFill>
                  <a:srgbClr val="002060"/>
                </a:solidFill>
              </a:rPr>
              <a:t>Федеральный законе «Об иммунопрофилактике  инфекционных болезней», предоставляет право гражданам отказаться от прививок ( в т. ч. их детей), при этом они должны дать письменную расписку</a:t>
            </a:r>
          </a:p>
          <a:p>
            <a:pPr algn="just">
              <a:buFont typeface="Wingdings" panose="05000000000000000000" pitchFamily="2" charset="2"/>
              <a:buChar char="Ø"/>
            </a:pPr>
            <a:r>
              <a:rPr lang="ru-RU" sz="1800" b="1" dirty="0">
                <a:solidFill>
                  <a:srgbClr val="002060"/>
                </a:solidFill>
              </a:rPr>
              <a:t>Закон предусматривает недопущение к некоторым видам работ граждан, а также недопущение не привитого ребенка в детский сад, учебное или санаторное учреждение при возникновении особой эпидемиологической ситуации</a:t>
            </a:r>
          </a:p>
          <a:p>
            <a:pPr marL="0" indent="0" algn="ctr">
              <a:buNone/>
            </a:pPr>
            <a:r>
              <a:rPr lang="ru-RU" sz="1800" b="1" dirty="0">
                <a:solidFill>
                  <a:srgbClr val="C00000"/>
                </a:solidFill>
              </a:rPr>
              <a:t>Перед тем, как отказаться от проведения прививок своему ребенку, родители должны осознать, что этим они нарушают право ребенка на здоровье, а в некоторых случаях и на жизнь</a:t>
            </a:r>
          </a:p>
          <a:p>
            <a:pPr marL="0" indent="0">
              <a:buNone/>
            </a:pPr>
            <a:endParaRPr lang="ru-RU" sz="1400" dirty="0"/>
          </a:p>
        </p:txBody>
      </p:sp>
      <p:pic>
        <p:nvPicPr>
          <p:cNvPr id="5" name="Рисунок 4">
            <a:extLst>
              <a:ext uri="{FF2B5EF4-FFF2-40B4-BE49-F238E27FC236}">
                <a16:creationId xmlns:a16="http://schemas.microsoft.com/office/drawing/2014/main" xmlns="" id="{C27B4CAA-D867-4E0E-B651-E1AED578186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13826" y="4092558"/>
            <a:ext cx="3681751" cy="2628281"/>
          </a:xfrm>
          <a:prstGeom prst="rect">
            <a:avLst/>
          </a:prstGeom>
          <a:ln>
            <a:noFill/>
          </a:ln>
          <a:effectLst>
            <a:softEdge rad="112500"/>
          </a:effectLst>
        </p:spPr>
      </p:pic>
    </p:spTree>
    <p:extLst>
      <p:ext uri="{BB962C8B-B14F-4D97-AF65-F5344CB8AC3E}">
        <p14:creationId xmlns:p14="http://schemas.microsoft.com/office/powerpoint/2010/main" xmlns="" val="1351506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CB5C607C-D5A7-4EE3-81F9-4E8E32406BC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3733"/>
          <a:stretch/>
        </p:blipFill>
        <p:spPr>
          <a:xfrm>
            <a:off x="0" y="0"/>
            <a:ext cx="12192000" cy="6887651"/>
          </a:xfrm>
          <a:prstGeom prst="rect">
            <a:avLst/>
          </a:prstGeom>
        </p:spPr>
      </p:pic>
      <p:sp>
        <p:nvSpPr>
          <p:cNvPr id="2" name="Заголовок 1">
            <a:extLst>
              <a:ext uri="{FF2B5EF4-FFF2-40B4-BE49-F238E27FC236}">
                <a16:creationId xmlns:a16="http://schemas.microsoft.com/office/drawing/2014/main" xmlns="" id="{77100E2F-1BBC-26E3-64D9-879F05E6B806}"/>
              </a:ext>
            </a:extLst>
          </p:cNvPr>
          <p:cNvSpPr>
            <a:spLocks noGrp="1"/>
          </p:cNvSpPr>
          <p:nvPr>
            <p:ph type="title"/>
          </p:nvPr>
        </p:nvSpPr>
        <p:spPr>
          <a:xfrm>
            <a:off x="764292" y="1389599"/>
            <a:ext cx="7187214" cy="611640"/>
          </a:xfrm>
        </p:spPr>
        <p:txBody>
          <a:bodyPr>
            <a:normAutofit fontScale="90000"/>
          </a:bodyPr>
          <a:lstStyle/>
          <a:p>
            <a:pPr algn="ctr"/>
            <a:r>
              <a:rPr lang="ru-RU" b="1" dirty="0">
                <a:solidFill>
                  <a:srgbClr val="C00000"/>
                </a:solidFill>
                <a:latin typeface="+mn-lt"/>
                <a:cs typeface="Times New Roman" panose="02020603050405020304" pitchFamily="18" charset="0"/>
              </a:rPr>
              <a:t>Благодарю за внимание </a:t>
            </a:r>
            <a:br>
              <a:rPr lang="ru-RU" b="1" dirty="0">
                <a:solidFill>
                  <a:srgbClr val="C00000"/>
                </a:solidFill>
                <a:latin typeface="+mn-lt"/>
                <a:cs typeface="Times New Roman" panose="02020603050405020304" pitchFamily="18" charset="0"/>
              </a:rPr>
            </a:br>
            <a:r>
              <a:rPr lang="ru-RU" b="1" dirty="0">
                <a:solidFill>
                  <a:srgbClr val="C00000"/>
                </a:solidFill>
                <a:latin typeface="+mn-lt"/>
                <a:cs typeface="Times New Roman" panose="02020603050405020304" pitchFamily="18" charset="0"/>
              </a:rPr>
              <a:t>и доброго здоровья!</a:t>
            </a:r>
          </a:p>
        </p:txBody>
      </p:sp>
      <p:pic>
        <p:nvPicPr>
          <p:cNvPr id="4" name="Рисунок 6">
            <a:extLst>
              <a:ext uri="{FF2B5EF4-FFF2-40B4-BE49-F238E27FC236}">
                <a16:creationId xmlns:a16="http://schemas.microsoft.com/office/drawing/2014/main" xmlns="" id="{017F9DFC-6F9F-4D41-80DB-A13A0316EF84}"/>
              </a:ext>
            </a:extLst>
          </p:cNvPr>
          <p:cNvPicPr/>
          <p:nvPr/>
        </p:nvPicPr>
        <p:blipFill>
          <a:blip r:embed="rId3"/>
          <a:stretch/>
        </p:blipFill>
        <p:spPr>
          <a:xfrm>
            <a:off x="159798" y="59305"/>
            <a:ext cx="2150280" cy="611640"/>
          </a:xfrm>
          <a:prstGeom prst="rect">
            <a:avLst/>
          </a:prstGeom>
          <a:ln w="0">
            <a:noFill/>
          </a:ln>
        </p:spPr>
      </p:pic>
      <p:pic>
        <p:nvPicPr>
          <p:cNvPr id="2050" name="Picture 2">
            <a:extLst>
              <a:ext uri="{FF2B5EF4-FFF2-40B4-BE49-F238E27FC236}">
                <a16:creationId xmlns:a16="http://schemas.microsoft.com/office/drawing/2014/main" xmlns="" id="{699ED57F-68D0-3FA0-2927-298FEC2A590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87052" y="162821"/>
            <a:ext cx="3704948" cy="679869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Рисунок 8">
            <a:extLst>
              <a:ext uri="{FF2B5EF4-FFF2-40B4-BE49-F238E27FC236}">
                <a16:creationId xmlns:a16="http://schemas.microsoft.com/office/drawing/2014/main" xmlns="" id="{50C21FF9-CDC6-455F-9F8C-18155741B683}"/>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512742" y="2399614"/>
            <a:ext cx="5690314" cy="3200801"/>
          </a:xfrm>
          <a:prstGeom prst="rect">
            <a:avLst/>
          </a:prstGeom>
          <a:ln>
            <a:noFill/>
          </a:ln>
          <a:effectLst>
            <a:softEdge rad="112500"/>
          </a:effectLst>
        </p:spPr>
      </p:pic>
    </p:spTree>
    <p:extLst>
      <p:ext uri="{BB962C8B-B14F-4D97-AF65-F5344CB8AC3E}">
        <p14:creationId xmlns:p14="http://schemas.microsoft.com/office/powerpoint/2010/main" xmlns="" val="103609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2"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sp>
        <p:nvSpPr>
          <p:cNvPr id="5" name="Объект 2">
            <a:extLst>
              <a:ext uri="{FF2B5EF4-FFF2-40B4-BE49-F238E27FC236}">
                <a16:creationId xmlns:a16="http://schemas.microsoft.com/office/drawing/2014/main" xmlns="" id="{C5EB2718-6DED-4624-B0F8-E3232E2F1557}"/>
              </a:ext>
            </a:extLst>
          </p:cNvPr>
          <p:cNvSpPr>
            <a:spLocks noGrp="1"/>
          </p:cNvSpPr>
          <p:nvPr>
            <p:ph idx="1"/>
          </p:nvPr>
        </p:nvSpPr>
        <p:spPr>
          <a:xfrm>
            <a:off x="857838" y="706459"/>
            <a:ext cx="10699423" cy="5783132"/>
          </a:xfrm>
        </p:spPr>
        <p:txBody>
          <a:bodyPr>
            <a:normAutofit/>
          </a:bodyPr>
          <a:lstStyle/>
          <a:p>
            <a:pPr>
              <a:buFont typeface="Wingdings" panose="05000000000000000000" pitchFamily="2" charset="2"/>
              <a:buChar char="Ø"/>
            </a:pPr>
            <a:r>
              <a:rPr lang="ru-RU" sz="2400" b="1" dirty="0">
                <a:solidFill>
                  <a:srgbClr val="C00000"/>
                </a:solidFill>
                <a:effectLst/>
                <a:ea typeface="Times New Roman" panose="02020603050405020304" pitchFamily="18" charset="0"/>
              </a:rPr>
              <a:t>Иммунопрофилактика инфекционных болезней </a:t>
            </a:r>
            <a:r>
              <a:rPr lang="ru-RU" sz="2400" dirty="0">
                <a:solidFill>
                  <a:srgbClr val="002060"/>
                </a:solidFill>
                <a:effectLst/>
                <a:ea typeface="Times New Roman" panose="02020603050405020304" pitchFamily="18" charset="0"/>
              </a:rPr>
              <a:t>– </a:t>
            </a:r>
            <a:r>
              <a:rPr lang="ru-RU" sz="2000" b="1" dirty="0">
                <a:solidFill>
                  <a:srgbClr val="002060"/>
                </a:solidFill>
                <a:effectLst/>
                <a:ea typeface="Times New Roman" panose="02020603050405020304" pitchFamily="18" charset="0"/>
              </a:rPr>
              <a:t>система мероприятий, осуществляемых в целях предупреждения, ограничения распространения и ликвидации инфекционных болезней путем проведения профилактических прививок</a:t>
            </a:r>
          </a:p>
          <a:p>
            <a:pPr>
              <a:buFont typeface="Wingdings" panose="05000000000000000000" pitchFamily="2" charset="2"/>
              <a:buChar char="Ø"/>
            </a:pPr>
            <a:r>
              <a:rPr lang="ru-RU" sz="2400" b="1" dirty="0">
                <a:solidFill>
                  <a:srgbClr val="C00000"/>
                </a:solidFill>
                <a:ea typeface="+mj-ea"/>
                <a:cs typeface="Times New Roman" panose="02020603050405020304" pitchFamily="18" charset="0"/>
              </a:rPr>
              <a:t>Вакцинация</a:t>
            </a:r>
            <a:r>
              <a:rPr lang="ru-RU" sz="2000" dirty="0">
                <a:solidFill>
                  <a:srgbClr val="002060"/>
                </a:solidFill>
                <a:ea typeface="+mj-ea"/>
                <a:cs typeface="Times New Roman" panose="02020603050405020304" pitchFamily="18" charset="0"/>
              </a:rPr>
              <a:t>-</a:t>
            </a:r>
            <a:r>
              <a:rPr lang="ru-RU" sz="2000" dirty="0">
                <a:solidFill>
                  <a:srgbClr val="002060"/>
                </a:solidFill>
                <a:cs typeface="Times New Roman" panose="02020603050405020304" pitchFamily="18" charset="0"/>
              </a:rPr>
              <a:t> </a:t>
            </a:r>
            <a:r>
              <a:rPr lang="ru-RU" sz="2000" b="1" dirty="0">
                <a:solidFill>
                  <a:srgbClr val="002060"/>
                </a:solidFill>
                <a:cs typeface="Times New Roman" panose="02020603050405020304" pitchFamily="18" charset="0"/>
              </a:rPr>
              <a:t>создание в организме человека активного иммунитета путём введения в организм живых, но ослабленных или убитых возбудителей инфекционных заболеваний или продуктов их обмена </a:t>
            </a:r>
          </a:p>
          <a:p>
            <a:pPr>
              <a:buFont typeface="Wingdings" panose="05000000000000000000" pitchFamily="2" charset="2"/>
              <a:buChar char="Ø"/>
            </a:pPr>
            <a:r>
              <a:rPr lang="ru-RU" sz="2400" b="1" dirty="0">
                <a:solidFill>
                  <a:srgbClr val="C00000"/>
                </a:solidFill>
                <a:effectLst/>
                <a:ea typeface="Times New Roman" panose="02020603050405020304" pitchFamily="18" charset="0"/>
              </a:rPr>
              <a:t>Прививка</a:t>
            </a:r>
            <a:r>
              <a:rPr lang="ru-RU" sz="2400" dirty="0">
                <a:solidFill>
                  <a:schemeClr val="tx1"/>
                </a:solidFill>
                <a:effectLst/>
                <a:ea typeface="Times New Roman" panose="02020603050405020304" pitchFamily="18" charset="0"/>
              </a:rPr>
              <a:t> </a:t>
            </a:r>
            <a:r>
              <a:rPr lang="ru-RU" sz="2000" dirty="0">
                <a:solidFill>
                  <a:schemeClr val="tx1"/>
                </a:solidFill>
                <a:effectLst/>
                <a:ea typeface="Times New Roman" panose="02020603050405020304" pitchFamily="18" charset="0"/>
              </a:rPr>
              <a:t>– </a:t>
            </a:r>
            <a:r>
              <a:rPr lang="ru-RU" sz="2000" b="1" dirty="0">
                <a:solidFill>
                  <a:srgbClr val="002060"/>
                </a:solidFill>
                <a:effectLst/>
                <a:ea typeface="Times New Roman" panose="02020603050405020304" pitchFamily="18" charset="0"/>
              </a:rPr>
              <a:t>это введение в организм человека вакцины, содержащей ослабленный или убитый микроб, вирус или анатоксин. Эти вещества способствуют выработке защитных частиц (антител), таких же, какие образуются и при возникновении заболевания</a:t>
            </a:r>
          </a:p>
          <a:p>
            <a:endParaRPr lang="ru-RU" dirty="0"/>
          </a:p>
        </p:txBody>
      </p:sp>
      <p:pic>
        <p:nvPicPr>
          <p:cNvPr id="2" name="Рисунок 1">
            <a:extLst>
              <a:ext uri="{FF2B5EF4-FFF2-40B4-BE49-F238E27FC236}">
                <a16:creationId xmlns:a16="http://schemas.microsoft.com/office/drawing/2014/main" xmlns="" id="{3176FC4A-BA20-4396-B27B-D089D4AA819C}"/>
              </a:ext>
            </a:extLst>
          </p:cNvPr>
          <p:cNvPicPr>
            <a:picLocks noChangeAspect="1"/>
          </p:cNvPicPr>
          <p:nvPr/>
        </p:nvPicPr>
        <p:blipFill>
          <a:blip r:embed="rId5"/>
          <a:stretch>
            <a:fillRect/>
          </a:stretch>
        </p:blipFill>
        <p:spPr>
          <a:xfrm>
            <a:off x="4193881" y="3865376"/>
            <a:ext cx="3804234" cy="2542252"/>
          </a:xfrm>
          <a:prstGeom prst="rect">
            <a:avLst/>
          </a:prstGeom>
        </p:spPr>
      </p:pic>
    </p:spTree>
    <p:extLst>
      <p:ext uri="{BB962C8B-B14F-4D97-AF65-F5344CB8AC3E}">
        <p14:creationId xmlns:p14="http://schemas.microsoft.com/office/powerpoint/2010/main" xmlns="" val="158641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0"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pic>
        <p:nvPicPr>
          <p:cNvPr id="14" name="Slide">
            <a:extLst>
              <a:ext uri="{FF2B5EF4-FFF2-40B4-BE49-F238E27FC236}">
                <a16:creationId xmlns:a16="http://schemas.microsoft.com/office/drawing/2014/main" xmlns="" id="{60F907A7-F38F-4727-BB24-FFA4D5648B6D}"/>
              </a:ext>
            </a:extLst>
          </p:cNvPr>
          <p:cNvPicPr>
            <a:picLocks noChangeAspect="1"/>
          </p:cNvPicPr>
          <p:nvPr/>
        </p:nvPicPr>
        <p:blipFill>
          <a:blip r:embed="rId5"/>
          <a:stretch>
            <a:fillRect/>
          </a:stretch>
        </p:blipFill>
        <p:spPr>
          <a:xfrm>
            <a:off x="1812444" y="561674"/>
            <a:ext cx="8567108" cy="4818998"/>
          </a:xfrm>
          <a:prstGeom prst="rect">
            <a:avLst/>
          </a:prstGeom>
          <a:ln>
            <a:noFill/>
          </a:ln>
          <a:effectLst>
            <a:softEdge rad="112500"/>
          </a:effectLst>
        </p:spPr>
      </p:pic>
      <p:pic>
        <p:nvPicPr>
          <p:cNvPr id="6" name="Рисунок 5">
            <a:extLst>
              <a:ext uri="{FF2B5EF4-FFF2-40B4-BE49-F238E27FC236}">
                <a16:creationId xmlns:a16="http://schemas.microsoft.com/office/drawing/2014/main" xmlns="" id="{F90BD2F5-22FF-4CAD-8E66-C33FDAA5424D}"/>
              </a:ext>
            </a:extLst>
          </p:cNvPr>
          <p:cNvPicPr>
            <a:picLocks noChangeAspect="1"/>
          </p:cNvPicPr>
          <p:nvPr/>
        </p:nvPicPr>
        <p:blipFill>
          <a:blip r:embed="rId6"/>
          <a:stretch>
            <a:fillRect/>
          </a:stretch>
        </p:blipFill>
        <p:spPr>
          <a:xfrm>
            <a:off x="10329594" y="127924"/>
            <a:ext cx="1792379" cy="2121592"/>
          </a:xfrm>
          <a:prstGeom prst="rect">
            <a:avLst/>
          </a:prstGeom>
        </p:spPr>
      </p:pic>
      <p:sp>
        <p:nvSpPr>
          <p:cNvPr id="8" name="Прямоугольник 7">
            <a:extLst>
              <a:ext uri="{FF2B5EF4-FFF2-40B4-BE49-F238E27FC236}">
                <a16:creationId xmlns:a16="http://schemas.microsoft.com/office/drawing/2014/main" xmlns="" id="{DFBD3655-41A1-432B-A41C-C9A7B91D0618}"/>
              </a:ext>
            </a:extLst>
          </p:cNvPr>
          <p:cNvSpPr/>
          <p:nvPr/>
        </p:nvSpPr>
        <p:spPr>
          <a:xfrm>
            <a:off x="1696992" y="5814422"/>
            <a:ext cx="9861024" cy="646331"/>
          </a:xfrm>
          <a:prstGeom prst="rect">
            <a:avLst/>
          </a:prstGeom>
        </p:spPr>
        <p:txBody>
          <a:bodyPr wrap="square">
            <a:spAutoFit/>
          </a:bodyPr>
          <a:lstStyle/>
          <a:p>
            <a:pPr marL="285750" indent="-285750">
              <a:buFont typeface="Wingdings" panose="05000000000000000000" pitchFamily="2" charset="2"/>
              <a:buChar char="Ø"/>
            </a:pPr>
            <a:r>
              <a:rPr lang="ru-RU" b="1" dirty="0">
                <a:solidFill>
                  <a:srgbClr val="C00000"/>
                </a:solidFill>
              </a:rPr>
              <a:t>Ближайшая цель вакцинации: предотвращение заболевания у конкретного человека</a:t>
            </a:r>
          </a:p>
          <a:p>
            <a:pPr marL="285750" indent="-285750">
              <a:buFont typeface="Wingdings" panose="05000000000000000000" pitchFamily="2" charset="2"/>
              <a:buChar char="Ø"/>
            </a:pPr>
            <a:r>
              <a:rPr lang="ru-RU" b="1" dirty="0">
                <a:solidFill>
                  <a:srgbClr val="C00000"/>
                </a:solidFill>
              </a:rPr>
              <a:t>Конечная цель вакцинации:  полная ликвидация болезни</a:t>
            </a:r>
          </a:p>
        </p:txBody>
      </p:sp>
    </p:spTree>
    <p:extLst>
      <p:ext uri="{BB962C8B-B14F-4D97-AF65-F5344CB8AC3E}">
        <p14:creationId xmlns:p14="http://schemas.microsoft.com/office/powerpoint/2010/main" xmlns="" val="382478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197183"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sp>
        <p:nvSpPr>
          <p:cNvPr id="9" name="Заголовок 5">
            <a:extLst>
              <a:ext uri="{FF2B5EF4-FFF2-40B4-BE49-F238E27FC236}">
                <a16:creationId xmlns:a16="http://schemas.microsoft.com/office/drawing/2014/main" xmlns="" id="{9E31B484-F2ED-40D1-BBF0-3AD04D28C804}"/>
              </a:ext>
            </a:extLst>
          </p:cNvPr>
          <p:cNvSpPr>
            <a:spLocks noGrp="1"/>
          </p:cNvSpPr>
          <p:nvPr>
            <p:ph type="title"/>
          </p:nvPr>
        </p:nvSpPr>
        <p:spPr>
          <a:xfrm>
            <a:off x="2102046" y="-57543"/>
            <a:ext cx="6742939" cy="1325563"/>
          </a:xfrm>
        </p:spPr>
        <p:txBody>
          <a:bodyPr>
            <a:normAutofit/>
          </a:bodyPr>
          <a:lstStyle/>
          <a:p>
            <a:r>
              <a:rPr lang="ru-RU" sz="2800" b="1" cap="all" dirty="0">
                <a:solidFill>
                  <a:srgbClr val="C00000"/>
                </a:solidFill>
              </a:rPr>
              <a:t>вакцинопрофилактика</a:t>
            </a:r>
          </a:p>
        </p:txBody>
      </p:sp>
      <p:sp>
        <p:nvSpPr>
          <p:cNvPr id="3" name="Прямоугольник 2">
            <a:extLst>
              <a:ext uri="{FF2B5EF4-FFF2-40B4-BE49-F238E27FC236}">
                <a16:creationId xmlns:a16="http://schemas.microsoft.com/office/drawing/2014/main" xmlns="" id="{027B904B-4510-4620-8CB5-48E6F7B230DC}"/>
              </a:ext>
            </a:extLst>
          </p:cNvPr>
          <p:cNvSpPr/>
          <p:nvPr/>
        </p:nvSpPr>
        <p:spPr>
          <a:xfrm>
            <a:off x="898612" y="3644758"/>
            <a:ext cx="7486435" cy="2585323"/>
          </a:xfrm>
          <a:prstGeom prst="rect">
            <a:avLst/>
          </a:prstGeom>
        </p:spPr>
        <p:txBody>
          <a:bodyPr wrap="square">
            <a:spAutoFit/>
          </a:bodyPr>
          <a:lstStyle/>
          <a:p>
            <a:r>
              <a:rPr lang="ru-RU" b="1" dirty="0">
                <a:solidFill>
                  <a:srgbClr val="002060"/>
                </a:solidFill>
              </a:rPr>
              <a:t>История современной вакцинопрофилактики началась 14 мая 1796 года, когда английский врач Э. Дженнер (1749 – 1823гг.) публично привил против натуральной оспы первого из жителей планеты, 8-летнего мальчика Джеймса </a:t>
            </a:r>
            <a:r>
              <a:rPr lang="ru-RU" b="1" dirty="0" err="1">
                <a:solidFill>
                  <a:srgbClr val="002060"/>
                </a:solidFill>
              </a:rPr>
              <a:t>Фиппса</a:t>
            </a:r>
            <a:r>
              <a:rPr lang="ru-RU" b="1" dirty="0">
                <a:solidFill>
                  <a:srgbClr val="002060"/>
                </a:solidFill>
              </a:rPr>
              <a:t>.</a:t>
            </a:r>
            <a:endParaRPr lang="en-US" b="1" dirty="0">
              <a:solidFill>
                <a:srgbClr val="002060"/>
              </a:solidFill>
            </a:endParaRPr>
          </a:p>
          <a:p>
            <a:endParaRPr lang="ru-RU" dirty="0">
              <a:solidFill>
                <a:srgbClr val="002060"/>
              </a:solidFill>
            </a:endParaRPr>
          </a:p>
          <a:p>
            <a:endParaRPr lang="ru-RU" dirty="0">
              <a:solidFill>
                <a:srgbClr val="002060"/>
              </a:solidFill>
            </a:endParaRPr>
          </a:p>
          <a:p>
            <a:r>
              <a:rPr lang="ru-RU" dirty="0">
                <a:solidFill>
                  <a:srgbClr val="C00000"/>
                </a:solidFill>
              </a:rPr>
              <a:t> </a:t>
            </a:r>
            <a:r>
              <a:rPr lang="en-US" b="1" dirty="0">
                <a:solidFill>
                  <a:srgbClr val="C00000"/>
                </a:solidFill>
              </a:rPr>
              <a:t>C</a:t>
            </a:r>
            <a:r>
              <a:rPr lang="ru-RU" b="1" dirty="0" err="1">
                <a:solidFill>
                  <a:srgbClr val="C00000"/>
                </a:solidFill>
              </a:rPr>
              <a:t>егодня</a:t>
            </a:r>
            <a:r>
              <a:rPr lang="ru-RU" b="1" dirty="0">
                <a:solidFill>
                  <a:srgbClr val="C00000"/>
                </a:solidFill>
              </a:rPr>
              <a:t> иммунопрофилактика признана во всем мире стратегической инвестицией в охрану здоровья, благополучия индивидуума, семьи и нации с выраженным экономическим и социальным эффектом</a:t>
            </a:r>
          </a:p>
        </p:txBody>
      </p:sp>
      <p:pic>
        <p:nvPicPr>
          <p:cNvPr id="10" name="Рисунок 9">
            <a:extLst>
              <a:ext uri="{FF2B5EF4-FFF2-40B4-BE49-F238E27FC236}">
                <a16:creationId xmlns:a16="http://schemas.microsoft.com/office/drawing/2014/main" xmlns="" id="{29BAC572-119F-4C15-9905-54FA2FD0893C}"/>
              </a:ext>
            </a:extLst>
          </p:cNvPr>
          <p:cNvPicPr>
            <a:picLocks noChangeAspect="1"/>
          </p:cNvPicPr>
          <p:nvPr/>
        </p:nvPicPr>
        <p:blipFill>
          <a:blip r:embed="rId5"/>
          <a:stretch>
            <a:fillRect/>
          </a:stretch>
        </p:blipFill>
        <p:spPr>
          <a:xfrm>
            <a:off x="9015983" y="5020292"/>
            <a:ext cx="2569467" cy="1721542"/>
          </a:xfrm>
          <a:prstGeom prst="rect">
            <a:avLst/>
          </a:prstGeom>
        </p:spPr>
      </p:pic>
      <p:pic>
        <p:nvPicPr>
          <p:cNvPr id="2" name="Рисунок 1">
            <a:extLst>
              <a:ext uri="{FF2B5EF4-FFF2-40B4-BE49-F238E27FC236}">
                <a16:creationId xmlns:a16="http://schemas.microsoft.com/office/drawing/2014/main" xmlns="" id="{4A5EBD98-F05F-4F39-A9D4-61D0466C73E0}"/>
              </a:ext>
            </a:extLst>
          </p:cNvPr>
          <p:cNvPicPr>
            <a:picLocks noChangeAspect="1"/>
          </p:cNvPicPr>
          <p:nvPr/>
        </p:nvPicPr>
        <p:blipFill>
          <a:blip r:embed="rId6"/>
          <a:stretch>
            <a:fillRect/>
          </a:stretch>
        </p:blipFill>
        <p:spPr>
          <a:xfrm>
            <a:off x="8979900" y="431515"/>
            <a:ext cx="2570405" cy="2024569"/>
          </a:xfrm>
          <a:prstGeom prst="rect">
            <a:avLst/>
          </a:prstGeom>
        </p:spPr>
      </p:pic>
      <p:pic>
        <p:nvPicPr>
          <p:cNvPr id="4" name="Рисунок 3">
            <a:extLst>
              <a:ext uri="{FF2B5EF4-FFF2-40B4-BE49-F238E27FC236}">
                <a16:creationId xmlns:a16="http://schemas.microsoft.com/office/drawing/2014/main" xmlns="" id="{0D6AC515-D330-4F5C-80F0-C4DEBD8A198C}"/>
              </a:ext>
            </a:extLst>
          </p:cNvPr>
          <p:cNvPicPr>
            <a:picLocks noChangeAspect="1"/>
          </p:cNvPicPr>
          <p:nvPr/>
        </p:nvPicPr>
        <p:blipFill>
          <a:blip r:embed="rId7"/>
          <a:stretch>
            <a:fillRect/>
          </a:stretch>
        </p:blipFill>
        <p:spPr>
          <a:xfrm>
            <a:off x="8754846" y="2539682"/>
            <a:ext cx="3239971" cy="2210152"/>
          </a:xfrm>
          <a:prstGeom prst="rect">
            <a:avLst/>
          </a:prstGeom>
        </p:spPr>
      </p:pic>
      <p:sp>
        <p:nvSpPr>
          <p:cNvPr id="5" name="Прямоугольник 4">
            <a:extLst>
              <a:ext uri="{FF2B5EF4-FFF2-40B4-BE49-F238E27FC236}">
                <a16:creationId xmlns:a16="http://schemas.microsoft.com/office/drawing/2014/main" xmlns="" id="{8C8C9EF9-EE0D-4E6E-A08B-035CA317B233}"/>
              </a:ext>
            </a:extLst>
          </p:cNvPr>
          <p:cNvSpPr/>
          <p:nvPr/>
        </p:nvSpPr>
        <p:spPr>
          <a:xfrm>
            <a:off x="898613" y="1083354"/>
            <a:ext cx="2832891" cy="369332"/>
          </a:xfrm>
          <a:prstGeom prst="rect">
            <a:avLst/>
          </a:prstGeom>
        </p:spPr>
        <p:txBody>
          <a:bodyPr wrap="none">
            <a:spAutoFit/>
          </a:bodyPr>
          <a:lstStyle/>
          <a:p>
            <a:r>
              <a:rPr lang="ru-RU" b="1" dirty="0">
                <a:solidFill>
                  <a:srgbClr val="C00000"/>
                </a:solidFill>
              </a:rPr>
              <a:t>Первая прививка в России</a:t>
            </a:r>
          </a:p>
        </p:txBody>
      </p:sp>
      <p:sp>
        <p:nvSpPr>
          <p:cNvPr id="6" name="Прямоугольник 5">
            <a:extLst>
              <a:ext uri="{FF2B5EF4-FFF2-40B4-BE49-F238E27FC236}">
                <a16:creationId xmlns:a16="http://schemas.microsoft.com/office/drawing/2014/main" xmlns="" id="{5B5F3799-E613-4DAF-80E2-780D69276A47}"/>
              </a:ext>
            </a:extLst>
          </p:cNvPr>
          <p:cNvSpPr/>
          <p:nvPr/>
        </p:nvSpPr>
        <p:spPr>
          <a:xfrm>
            <a:off x="898613" y="1464156"/>
            <a:ext cx="7486435" cy="2031325"/>
          </a:xfrm>
          <a:prstGeom prst="rect">
            <a:avLst/>
          </a:prstGeom>
        </p:spPr>
        <p:txBody>
          <a:bodyPr wrap="square">
            <a:spAutoFit/>
          </a:bodyPr>
          <a:lstStyle/>
          <a:p>
            <a:r>
              <a:rPr lang="ru-RU" b="1" dirty="0">
                <a:solidFill>
                  <a:srgbClr val="002060"/>
                </a:solidFill>
              </a:rPr>
              <a:t>В 1768 году была привита от оспы Екатерина II и её сын, будущий император Павел I. Это была </a:t>
            </a:r>
            <a:r>
              <a:rPr lang="ru-RU" b="1" dirty="0" err="1">
                <a:solidFill>
                  <a:srgbClr val="002060"/>
                </a:solidFill>
              </a:rPr>
              <a:t>вириоляция</a:t>
            </a:r>
            <a:r>
              <a:rPr lang="ru-RU" b="1" dirty="0">
                <a:solidFill>
                  <a:srgbClr val="002060"/>
                </a:solidFill>
              </a:rPr>
              <a:t> – привитие человеческой оспой (с ручки на ручку). Из Лондона за полмиллиона рублей был выписан врач Томас </a:t>
            </a:r>
            <a:r>
              <a:rPr lang="ru-RU" b="1" dirty="0" err="1">
                <a:solidFill>
                  <a:srgbClr val="002060"/>
                </a:solidFill>
              </a:rPr>
              <a:t>Димсдейл</a:t>
            </a:r>
            <a:r>
              <a:rPr lang="ru-RU" b="1" dirty="0">
                <a:solidFill>
                  <a:srgbClr val="002060"/>
                </a:solidFill>
              </a:rPr>
              <a:t>, «оспенную материю» он взял у  шестилетнего Саши Макарова.</a:t>
            </a:r>
          </a:p>
          <a:p>
            <a:r>
              <a:rPr lang="ru-RU" b="1" dirty="0">
                <a:solidFill>
                  <a:srgbClr val="002060"/>
                </a:solidFill>
              </a:rPr>
              <a:t>По примеру Екатерины в очередь на прививку от оспы  записались 140 аристократов –прививаться стало модно.</a:t>
            </a:r>
          </a:p>
        </p:txBody>
      </p:sp>
    </p:spTree>
    <p:extLst>
      <p:ext uri="{BB962C8B-B14F-4D97-AF65-F5344CB8AC3E}">
        <p14:creationId xmlns:p14="http://schemas.microsoft.com/office/powerpoint/2010/main" xmlns="" val="286996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0"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pic>
        <p:nvPicPr>
          <p:cNvPr id="6" name="Рисунок 5">
            <a:extLst>
              <a:ext uri="{FF2B5EF4-FFF2-40B4-BE49-F238E27FC236}">
                <a16:creationId xmlns:a16="http://schemas.microsoft.com/office/drawing/2014/main" xmlns="" id="{F90BD2F5-22FF-4CAD-8E66-C33FDAA5424D}"/>
              </a:ext>
            </a:extLst>
          </p:cNvPr>
          <p:cNvPicPr>
            <a:picLocks noChangeAspect="1"/>
          </p:cNvPicPr>
          <p:nvPr/>
        </p:nvPicPr>
        <p:blipFill>
          <a:blip r:embed="rId5"/>
          <a:stretch>
            <a:fillRect/>
          </a:stretch>
        </p:blipFill>
        <p:spPr>
          <a:xfrm>
            <a:off x="10491899" y="0"/>
            <a:ext cx="1630074" cy="1929476"/>
          </a:xfrm>
          <a:prstGeom prst="rect">
            <a:avLst/>
          </a:prstGeom>
        </p:spPr>
      </p:pic>
      <p:pic>
        <p:nvPicPr>
          <p:cNvPr id="2" name="Рисунок 1">
            <a:extLst>
              <a:ext uri="{FF2B5EF4-FFF2-40B4-BE49-F238E27FC236}">
                <a16:creationId xmlns:a16="http://schemas.microsoft.com/office/drawing/2014/main" xmlns="" id="{61A57315-B135-459E-8C03-E7BA1AAA8906}"/>
              </a:ext>
            </a:extLst>
          </p:cNvPr>
          <p:cNvPicPr>
            <a:picLocks noChangeAspect="1"/>
          </p:cNvPicPr>
          <p:nvPr/>
        </p:nvPicPr>
        <p:blipFill>
          <a:blip r:embed="rId6"/>
          <a:stretch>
            <a:fillRect/>
          </a:stretch>
        </p:blipFill>
        <p:spPr>
          <a:xfrm>
            <a:off x="1557173" y="680107"/>
            <a:ext cx="8793835" cy="5497785"/>
          </a:xfrm>
          <a:prstGeom prst="rect">
            <a:avLst/>
          </a:prstGeom>
        </p:spPr>
      </p:pic>
    </p:spTree>
    <p:extLst>
      <p:ext uri="{BB962C8B-B14F-4D97-AF65-F5344CB8AC3E}">
        <p14:creationId xmlns:p14="http://schemas.microsoft.com/office/powerpoint/2010/main" xmlns="" val="378027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8DEB3FBB-5680-4314-BE4D-A4C7103C85D4}"/>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0" y="0"/>
            <a:ext cx="12192000" cy="6858000"/>
          </a:xfrm>
          <a:prstGeom prst="rect">
            <a:avLst/>
          </a:prstGeom>
        </p:spPr>
      </p:pic>
      <p:pic>
        <p:nvPicPr>
          <p:cNvPr id="7" name="Рисунок 6">
            <a:extLst>
              <a:ext uri="{FF2B5EF4-FFF2-40B4-BE49-F238E27FC236}">
                <a16:creationId xmlns:a16="http://schemas.microsoft.com/office/drawing/2014/main" xmlns="" id="{E7C7242D-6AE7-4784-80AF-BEF308AF129D}"/>
              </a:ext>
            </a:extLst>
          </p:cNvPr>
          <p:cNvPicPr>
            <a:picLocks noChangeAspect="1"/>
          </p:cNvPicPr>
          <p:nvPr/>
        </p:nvPicPr>
        <p:blipFill rotWithShape="1">
          <a:blip r:embed="rId4">
            <a:extLst>
              <a:ext uri="{28A0092B-C50C-407E-A947-70E740481C1C}">
                <a14:useLocalDpi xmlns:a14="http://schemas.microsoft.com/office/drawing/2010/main" xmlns="" val="0"/>
              </a:ext>
            </a:extLst>
          </a:blip>
          <a:srcRect b="3900"/>
          <a:stretch/>
        </p:blipFill>
        <p:spPr>
          <a:xfrm>
            <a:off x="1274240" y="40087"/>
            <a:ext cx="9643520" cy="6817913"/>
          </a:xfrm>
          <a:prstGeom prst="rect">
            <a:avLst/>
          </a:prstGeom>
          <a:ln>
            <a:noFill/>
          </a:ln>
          <a:effectLst>
            <a:softEdge rad="112500"/>
          </a:effectLst>
        </p:spPr>
      </p:pic>
      <p:pic>
        <p:nvPicPr>
          <p:cNvPr id="2" name="Рисунок 1">
            <a:extLst>
              <a:ext uri="{FF2B5EF4-FFF2-40B4-BE49-F238E27FC236}">
                <a16:creationId xmlns:a16="http://schemas.microsoft.com/office/drawing/2014/main" xmlns="" id="{B44548AE-5A55-41C8-AE52-ADF706C1D759}"/>
              </a:ext>
            </a:extLst>
          </p:cNvPr>
          <p:cNvPicPr>
            <a:picLocks noChangeAspect="1"/>
          </p:cNvPicPr>
          <p:nvPr/>
        </p:nvPicPr>
        <p:blipFill>
          <a:blip r:embed="rId5"/>
          <a:stretch>
            <a:fillRect/>
          </a:stretch>
        </p:blipFill>
        <p:spPr>
          <a:xfrm>
            <a:off x="0" y="103517"/>
            <a:ext cx="2316681" cy="798645"/>
          </a:xfrm>
          <a:prstGeom prst="rect">
            <a:avLst/>
          </a:prstGeom>
        </p:spPr>
      </p:pic>
    </p:spTree>
    <p:extLst>
      <p:ext uri="{BB962C8B-B14F-4D97-AF65-F5344CB8AC3E}">
        <p14:creationId xmlns:p14="http://schemas.microsoft.com/office/powerpoint/2010/main" xmlns="" val="183560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1"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pic>
        <p:nvPicPr>
          <p:cNvPr id="5" name="Рисунок 4">
            <a:extLst>
              <a:ext uri="{FF2B5EF4-FFF2-40B4-BE49-F238E27FC236}">
                <a16:creationId xmlns:a16="http://schemas.microsoft.com/office/drawing/2014/main" xmlns="" id="{FE3C6B04-599F-4DD9-911B-CCC6821502DA}"/>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048255" y="56068"/>
            <a:ext cx="8567083" cy="6801932"/>
          </a:xfrm>
          <a:prstGeom prst="rect">
            <a:avLst/>
          </a:prstGeom>
          <a:ln>
            <a:noFill/>
          </a:ln>
          <a:effectLst>
            <a:softEdge rad="112500"/>
          </a:effectLst>
        </p:spPr>
      </p:pic>
      <p:pic>
        <p:nvPicPr>
          <p:cNvPr id="9" name="Рисунок 8">
            <a:extLst>
              <a:ext uri="{FF2B5EF4-FFF2-40B4-BE49-F238E27FC236}">
                <a16:creationId xmlns:a16="http://schemas.microsoft.com/office/drawing/2014/main" xmlns="" id="{99124A18-24E1-4D81-BE8E-526848FD8524}"/>
              </a:ext>
            </a:extLst>
          </p:cNvPr>
          <p:cNvPicPr>
            <a:picLocks noChangeAspect="1"/>
          </p:cNvPicPr>
          <p:nvPr/>
        </p:nvPicPr>
        <p:blipFill rotWithShape="1">
          <a:blip r:embed="rId6">
            <a:extLst>
              <a:ext uri="{BEBA8EAE-BF5A-486C-A8C5-ECC9F3942E4B}">
                <a14:imgProps xmlns:a14="http://schemas.microsoft.com/office/drawing/2010/main" xmlns="">
                  <a14:imgLayer r:embed="rId7">
                    <a14:imgEffect>
                      <a14:backgroundRemoval t="51323" b="87654" l="27800" r="36400">
                        <a14:foregroundMark x1="33100" y1="51675" x2="33100" y2="51675"/>
                        <a14:foregroundMark x1="36400" y1="59259" x2="36400" y2="59259"/>
                        <a14:foregroundMark x1="27900" y1="73545" x2="27900" y2="73545"/>
                        <a14:foregroundMark x1="32300" y1="87654" x2="32300" y2="87654"/>
                      </a14:backgroundRemoval>
                    </a14:imgEffect>
                  </a14:imgLayer>
                </a14:imgProps>
              </a:ext>
              <a:ext uri="{28A0092B-C50C-407E-A947-70E740481C1C}">
                <a14:useLocalDpi xmlns:a14="http://schemas.microsoft.com/office/drawing/2010/main" xmlns="" val="0"/>
              </a:ext>
            </a:extLst>
          </a:blip>
          <a:srcRect l="27253" t="47504" r="62883" b="9321"/>
          <a:stretch/>
        </p:blipFill>
        <p:spPr>
          <a:xfrm>
            <a:off x="0" y="3457034"/>
            <a:ext cx="1327404" cy="3404401"/>
          </a:xfrm>
          <a:prstGeom prst="rect">
            <a:avLst/>
          </a:prstGeom>
        </p:spPr>
      </p:pic>
    </p:spTree>
    <p:extLst>
      <p:ext uri="{BB962C8B-B14F-4D97-AF65-F5344CB8AC3E}">
        <p14:creationId xmlns:p14="http://schemas.microsoft.com/office/powerpoint/2010/main" xmlns="" val="148110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D2090D7-2E7D-4CE9-9FC1-21A8A7A2AF8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3733"/>
          <a:stretch/>
        </p:blipFill>
        <p:spPr>
          <a:xfrm>
            <a:off x="0" y="0"/>
            <a:ext cx="12192000" cy="6858000"/>
          </a:xfrm>
          <a:prstGeom prst="rect">
            <a:avLst/>
          </a:prstGeom>
        </p:spPr>
      </p:pic>
      <p:pic>
        <p:nvPicPr>
          <p:cNvPr id="12" name="Рисунок 11">
            <a:extLst>
              <a:ext uri="{FF2B5EF4-FFF2-40B4-BE49-F238E27FC236}">
                <a16:creationId xmlns:a16="http://schemas.microsoft.com/office/drawing/2014/main" xmlns="" id="{D05C9AFC-AC82-43B8-994B-DF32B142BF53}"/>
              </a:ext>
            </a:extLst>
          </p:cNvPr>
          <p:cNvPicPr>
            <a:picLocks noChangeAspect="1"/>
          </p:cNvPicPr>
          <p:nvPr/>
        </p:nvPicPr>
        <p:blipFill>
          <a:blip r:embed="rId4"/>
          <a:stretch>
            <a:fillRect/>
          </a:stretch>
        </p:blipFill>
        <p:spPr>
          <a:xfrm>
            <a:off x="-1" y="0"/>
            <a:ext cx="2048256" cy="706459"/>
          </a:xfrm>
          <a:prstGeom prst="rect">
            <a:avLst/>
          </a:prstGeom>
        </p:spPr>
      </p:pic>
      <p:pic>
        <p:nvPicPr>
          <p:cNvPr id="6" name="Рисунок 5">
            <a:extLst>
              <a:ext uri="{FF2B5EF4-FFF2-40B4-BE49-F238E27FC236}">
                <a16:creationId xmlns:a16="http://schemas.microsoft.com/office/drawing/2014/main" xmlns="" id="{F90BD2F5-22FF-4CAD-8E66-C33FDAA5424D}"/>
              </a:ext>
            </a:extLst>
          </p:cNvPr>
          <p:cNvPicPr>
            <a:picLocks noChangeAspect="1"/>
          </p:cNvPicPr>
          <p:nvPr/>
        </p:nvPicPr>
        <p:blipFill>
          <a:blip r:embed="rId5"/>
          <a:stretch>
            <a:fillRect/>
          </a:stretch>
        </p:blipFill>
        <p:spPr>
          <a:xfrm>
            <a:off x="10329594" y="127924"/>
            <a:ext cx="1792379" cy="2121592"/>
          </a:xfrm>
          <a:prstGeom prst="rect">
            <a:avLst/>
          </a:prstGeom>
        </p:spPr>
      </p:pic>
      <p:pic>
        <p:nvPicPr>
          <p:cNvPr id="10" name="Рисунок 9">
            <a:extLst>
              <a:ext uri="{FF2B5EF4-FFF2-40B4-BE49-F238E27FC236}">
                <a16:creationId xmlns:a16="http://schemas.microsoft.com/office/drawing/2014/main" xmlns="" id="{6A8ECCE0-70C9-4FF6-B45F-696F1259C6C9}"/>
              </a:ext>
            </a:extLst>
          </p:cNvPr>
          <p:cNvPicPr>
            <a:picLocks noChangeAspect="1"/>
          </p:cNvPicPr>
          <p:nvPr/>
        </p:nvPicPr>
        <p:blipFill>
          <a:blip r:embed="rId6"/>
          <a:stretch>
            <a:fillRect/>
          </a:stretch>
        </p:blipFill>
        <p:spPr>
          <a:xfrm>
            <a:off x="2048255" y="38829"/>
            <a:ext cx="8083997" cy="1518036"/>
          </a:xfrm>
          <a:prstGeom prst="rect">
            <a:avLst/>
          </a:prstGeom>
        </p:spPr>
      </p:pic>
      <p:sp>
        <p:nvSpPr>
          <p:cNvPr id="13" name="Объект 2">
            <a:extLst>
              <a:ext uri="{FF2B5EF4-FFF2-40B4-BE49-F238E27FC236}">
                <a16:creationId xmlns:a16="http://schemas.microsoft.com/office/drawing/2014/main" xmlns="" id="{41097F26-CC20-43DA-9C22-F3DBC0DFBBF3}"/>
              </a:ext>
            </a:extLst>
          </p:cNvPr>
          <p:cNvSpPr>
            <a:spLocks noGrp="1"/>
          </p:cNvSpPr>
          <p:nvPr>
            <p:ph idx="1"/>
          </p:nvPr>
        </p:nvSpPr>
        <p:spPr>
          <a:xfrm>
            <a:off x="2372867" y="1604128"/>
            <a:ext cx="7886700" cy="3871762"/>
          </a:xfrm>
        </p:spPr>
        <p:txBody>
          <a:bodyPr>
            <a:noAutofit/>
          </a:bodyPr>
          <a:lstStyle/>
          <a:p>
            <a:pPr>
              <a:buFont typeface="Wingdings" panose="05000000000000000000" pitchFamily="2" charset="2"/>
              <a:buChar char="Ø"/>
            </a:pPr>
            <a:r>
              <a:rPr lang="ru-RU" sz="1800" b="1" dirty="0">
                <a:solidFill>
                  <a:srgbClr val="002060"/>
                </a:solidFill>
              </a:rPr>
              <a:t>доступность профилактических прививок для всего населения страны</a:t>
            </a:r>
          </a:p>
          <a:p>
            <a:pPr>
              <a:buFont typeface="Wingdings" panose="05000000000000000000" pitchFamily="2" charset="2"/>
              <a:buChar char="Ø"/>
            </a:pPr>
            <a:r>
              <a:rPr lang="ru-RU" sz="1800" b="1" dirty="0">
                <a:solidFill>
                  <a:srgbClr val="002060"/>
                </a:solidFill>
              </a:rPr>
              <a:t>осуществление вакцинации при наличии информированного согласия пациента </a:t>
            </a:r>
          </a:p>
          <a:p>
            <a:pPr algn="just">
              <a:buFont typeface="Wingdings" panose="05000000000000000000" pitchFamily="2" charset="2"/>
              <a:buChar char="Ø"/>
            </a:pPr>
            <a:r>
              <a:rPr lang="ru-RU" sz="1800" b="1" dirty="0">
                <a:solidFill>
                  <a:srgbClr val="002060"/>
                </a:solidFill>
              </a:rPr>
              <a:t>бесплатное проведение профилактических прививок, включенных в Национальный календарь профилактических прививок и в Национальный календарь профилактических прививок по эпидемическим показаниям, в организациях государственной и муниципальной систем здравоохранения</a:t>
            </a:r>
          </a:p>
          <a:p>
            <a:pPr>
              <a:buFont typeface="Wingdings" panose="05000000000000000000" pitchFamily="2" charset="2"/>
              <a:buChar char="Ø"/>
            </a:pPr>
            <a:r>
              <a:rPr lang="ru-RU" sz="1800" b="1" dirty="0">
                <a:solidFill>
                  <a:srgbClr val="002060"/>
                </a:solidFill>
              </a:rPr>
              <a:t>использование для осуществления иммунопрофилактики эффективных медицинских иммунобиологических препаратов</a:t>
            </a:r>
          </a:p>
          <a:p>
            <a:pPr>
              <a:buFont typeface="Wingdings" panose="05000000000000000000" pitchFamily="2" charset="2"/>
              <a:buChar char="Ø"/>
            </a:pPr>
            <a:r>
              <a:rPr lang="ru-RU" sz="1800" b="1" dirty="0">
                <a:solidFill>
                  <a:srgbClr val="002060"/>
                </a:solidFill>
              </a:rPr>
              <a:t>государственный контроль качества, эффективности и безопасности медицинских иммунобиологических препаратов</a:t>
            </a:r>
          </a:p>
          <a:p>
            <a:pPr algn="just">
              <a:buFont typeface="Wingdings" panose="05000000000000000000" pitchFamily="2" charset="2"/>
              <a:buChar char="Ø"/>
            </a:pPr>
            <a:r>
              <a:rPr lang="ru-RU" sz="1800" b="1" dirty="0">
                <a:solidFill>
                  <a:srgbClr val="002060"/>
                </a:solidFill>
              </a:rPr>
              <a:t>государственную поддержку отечественных производителей медицинских иммунобиологических препаратов</a:t>
            </a:r>
          </a:p>
          <a:p>
            <a:pPr>
              <a:buFont typeface="Wingdings" panose="05000000000000000000" pitchFamily="2" charset="2"/>
              <a:buChar char="Ø"/>
            </a:pPr>
            <a:r>
              <a:rPr lang="ru-RU" sz="1800" b="1" dirty="0">
                <a:solidFill>
                  <a:srgbClr val="002060"/>
                </a:solidFill>
              </a:rPr>
              <a:t>право на получение государственных пособий при возникновении поствакцинальных осложнений</a:t>
            </a:r>
          </a:p>
        </p:txBody>
      </p:sp>
      <p:pic>
        <p:nvPicPr>
          <p:cNvPr id="5" name="Рисунок 4">
            <a:extLst>
              <a:ext uri="{FF2B5EF4-FFF2-40B4-BE49-F238E27FC236}">
                <a16:creationId xmlns:a16="http://schemas.microsoft.com/office/drawing/2014/main" xmlns="" id="{878A408B-FEF4-49B9-9486-33F09AB5AEE9}"/>
              </a:ext>
            </a:extLst>
          </p:cNvPr>
          <p:cNvPicPr>
            <a:picLocks noChangeAspect="1"/>
          </p:cNvPicPr>
          <p:nvPr/>
        </p:nvPicPr>
        <p:blipFill>
          <a:blip r:embed="rId7"/>
          <a:stretch>
            <a:fillRect/>
          </a:stretch>
        </p:blipFill>
        <p:spPr>
          <a:xfrm>
            <a:off x="-15777" y="3992478"/>
            <a:ext cx="2388644" cy="2865522"/>
          </a:xfrm>
          <a:prstGeom prst="rect">
            <a:avLst/>
          </a:prstGeom>
          <a:ln>
            <a:noFill/>
          </a:ln>
          <a:effectLst>
            <a:softEdge rad="112500"/>
          </a:effectLst>
        </p:spPr>
      </p:pic>
    </p:spTree>
    <p:extLst>
      <p:ext uri="{BB962C8B-B14F-4D97-AF65-F5344CB8AC3E}">
        <p14:creationId xmlns:p14="http://schemas.microsoft.com/office/powerpoint/2010/main" xmlns="" val="15736131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3394</TotalTime>
  <Words>2357</Words>
  <Application>Microsoft Office PowerPoint</Application>
  <PresentationFormat>Произвольный</PresentationFormat>
  <Paragraphs>210</Paragraphs>
  <Slides>25</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вакцинопрофилактика</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ПЕРСПЕКТИВЫ ВАКЦИНАЦИИ В РОССИЙСКОЙ ФЕДЕРАЦИИ </vt:lpstr>
      <vt:lpstr>Основные тенденции развития иммунопрофилактики</vt:lpstr>
      <vt:lpstr>ПРЕИМУЩЕСТВО ИСПОЛЬЗОВАНИЯ  КОМБИНИРОВАННЫХ ВАКЦИН </vt:lpstr>
      <vt:lpstr>Национальный календарь прививок от 06.12.2021г. № 1122н      претерпел существенные изменения          </vt:lpstr>
      <vt:lpstr>Слайд 20</vt:lpstr>
      <vt:lpstr>Слайд 21</vt:lpstr>
      <vt:lpstr>Слайд 22</vt:lpstr>
      <vt:lpstr>Слайд 23</vt:lpstr>
      <vt:lpstr>ВЫВОД</vt:lpstr>
      <vt:lpstr>Благодарю за внимание  и доброго здоровья!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Неделя профилактики неинфекционных заболеваний</dc:title>
  <dc:creator>KIN</dc:creator>
  <cp:lastModifiedBy>User15</cp:lastModifiedBy>
  <cp:revision>580</cp:revision>
  <cp:lastPrinted>2025-04-15T04:35:05Z</cp:lastPrinted>
  <dcterms:created xsi:type="dcterms:W3CDTF">2023-01-11T08:45:08Z</dcterms:created>
  <dcterms:modified xsi:type="dcterms:W3CDTF">2025-04-21T01:59:49Z</dcterms:modified>
</cp:coreProperties>
</file>